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1"/>
  </p:notesMasterIdLst>
  <p:sldIdLst>
    <p:sldId id="256" r:id="rId2"/>
    <p:sldId id="264" r:id="rId3"/>
    <p:sldId id="267" r:id="rId4"/>
    <p:sldId id="258" r:id="rId5"/>
    <p:sldId id="257" r:id="rId6"/>
    <p:sldId id="259" r:id="rId7"/>
    <p:sldId id="268" r:id="rId8"/>
    <p:sldId id="269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rgbClr val="302E6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302E6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302E6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302E6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302E6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rgbClr val="302E6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rgbClr val="302E6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rgbClr val="302E6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rgbClr val="302E6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2E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3480" y="-12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endParaRPr lang="nl-N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endParaRPr lang="nl-N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endParaRPr lang="nl-N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5FFD33F4-6E36-45EC-8A11-6D83E8EB3AAC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1228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79500" y="2159000"/>
            <a:ext cx="7197725" cy="2159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800" b="1"/>
            </a:lvl1pPr>
          </a:lstStyle>
          <a:p>
            <a:pPr lvl="0"/>
            <a:r>
              <a:rPr lang="nl-NL" noProof="0" smtClean="0"/>
              <a:t>Klik om de stijl te bewerken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79500" y="4678363"/>
            <a:ext cx="7197725" cy="1079500"/>
          </a:xfrm>
        </p:spPr>
        <p:txBody>
          <a:bodyPr/>
          <a:lstStyle>
            <a:lvl1pPr marL="0" indent="0" algn="ctr">
              <a:buFont typeface="Webdings" pitchFamily="18" charset="2"/>
              <a:buNone/>
              <a:defRPr/>
            </a:lvl1pPr>
          </a:lstStyle>
          <a:p>
            <a:pPr lvl="0"/>
            <a:r>
              <a:rPr lang="nl-NL" noProof="0" smtClean="0"/>
              <a:t>Klik om de ondertitelstijl van het model te bewerken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9B80F6B-A088-4A34-8270-924D585B5775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9437E8-8E1F-4468-95A4-93F9BCA2D4AF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9010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5689600" y="358775"/>
            <a:ext cx="1776413" cy="573405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58775" y="358775"/>
            <a:ext cx="5178425" cy="57340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97BFCD-522D-4AF7-B816-3F7C97847EFD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4012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0CC08-7C0B-4559-AEFE-FC1B3C2CC343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0151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07FD15-4999-4AB8-A20F-8A5A4DBECC48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2808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58775" y="1978025"/>
            <a:ext cx="347662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987800" y="1978025"/>
            <a:ext cx="347821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AF890-3E15-47F8-AB48-92824D5A3328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1053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696858-977D-482E-AF67-EBD1339E84AA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7204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3544C6-1823-4276-9F43-19377F48DABC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0130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8132E-691D-4939-9548-E2E677676801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5914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E3B527-6A58-4994-A102-4E86BE66079B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0958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C626F-8889-48DA-8A0E-83C6F04F1EC3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6980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358775"/>
            <a:ext cx="7107238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van de modeltitel te bewerken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978025"/>
            <a:ext cx="710723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nl-NL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nl-NL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272F3D5C-4217-4A4C-89A8-73D3ECFEAA9A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rgbClr val="302E6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rgbClr val="302E6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rgbClr val="302E6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rgbClr val="302E6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rgbClr val="302E6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rgbClr val="302E6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rgbClr val="302E6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rgbClr val="302E6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rgbClr val="302E6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302E61"/>
        </a:buClr>
        <a:buFont typeface="Webdings" pitchFamily="18" charset="2"/>
        <a:buChar char="&lt;"/>
        <a:defRPr kumimoji="1" sz="2800">
          <a:solidFill>
            <a:srgbClr val="302E6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302E61"/>
        </a:buClr>
        <a:buFont typeface="Webdings" pitchFamily="18" charset="2"/>
        <a:buChar char="4"/>
        <a:defRPr kumimoji="1" sz="2600">
          <a:solidFill>
            <a:srgbClr val="302E6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02E61"/>
        </a:buClr>
        <a:buFont typeface="Webdings" pitchFamily="18" charset="2"/>
        <a:buChar char="8"/>
        <a:defRPr kumimoji="1" sz="2400">
          <a:solidFill>
            <a:srgbClr val="302E6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ebdings" pitchFamily="18" charset="2"/>
        <a:buChar char=":"/>
        <a:defRPr kumimoji="1" sz="2200">
          <a:solidFill>
            <a:srgbClr val="302E6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302E61"/>
        </a:buClr>
        <a:buFont typeface="Webdings" pitchFamily="18" charset="2"/>
        <a:buChar char="0"/>
        <a:defRPr kumimoji="1" sz="2000">
          <a:solidFill>
            <a:srgbClr val="302E6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302E61"/>
        </a:buClr>
        <a:buFont typeface="Webdings" pitchFamily="18" charset="2"/>
        <a:buChar char="0"/>
        <a:defRPr kumimoji="1" sz="2000">
          <a:solidFill>
            <a:srgbClr val="302E6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302E61"/>
        </a:buClr>
        <a:buFont typeface="Webdings" pitchFamily="18" charset="2"/>
        <a:buChar char="0"/>
        <a:defRPr kumimoji="1" sz="2000">
          <a:solidFill>
            <a:srgbClr val="302E6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302E61"/>
        </a:buClr>
        <a:buFont typeface="Webdings" pitchFamily="18" charset="2"/>
        <a:buChar char="0"/>
        <a:defRPr kumimoji="1" sz="2000">
          <a:solidFill>
            <a:srgbClr val="302E6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302E61"/>
        </a:buClr>
        <a:buFont typeface="Webdings" pitchFamily="18" charset="2"/>
        <a:buChar char="0"/>
        <a:defRPr kumimoji="1" sz="2000">
          <a:solidFill>
            <a:srgbClr val="302E6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2133600"/>
            <a:ext cx="7272808" cy="2159000"/>
          </a:xfrm>
          <a:noFill/>
          <a:ln/>
        </p:spPr>
        <p:txBody>
          <a:bodyPr/>
          <a:lstStyle/>
          <a:p>
            <a:pPr algn="ctr"/>
            <a:r>
              <a:rPr lang="nl-NL" b="0" dirty="0" smtClean="0"/>
              <a:t>Gastvrij parkeren</a:t>
            </a:r>
            <a:endParaRPr lang="nl-NL" b="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500" y="4678363"/>
            <a:ext cx="6478588" cy="1079500"/>
          </a:xfrm>
        </p:spPr>
        <p:txBody>
          <a:bodyPr/>
          <a:lstStyle/>
          <a:p>
            <a:r>
              <a:rPr lang="nl-NL" dirty="0" smtClean="0"/>
              <a:t>Toelichting RVS 81 Parkeerbelastingverordening 2017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ging vooraf?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8775" y="1628800"/>
            <a:ext cx="7107238" cy="4114800"/>
          </a:xfrm>
        </p:spPr>
        <p:txBody>
          <a:bodyPr/>
          <a:lstStyle/>
          <a:p>
            <a:r>
              <a:rPr lang="nl-NL" dirty="0" smtClean="0"/>
              <a:t>RIB 138; Nieuwe koers bereikbaarheid en parkeren in gastvrije stad (sept 2016)</a:t>
            </a:r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RVS 65; Uitwerking nieuwe koers bereikbaarheid en parkeren in gastvrije stad (okt 2016)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CC08-7C0B-4559-AEFE-FC1B3C2CC343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064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Visie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8774" y="1978025"/>
            <a:ext cx="8317681" cy="4114800"/>
          </a:xfrm>
        </p:spPr>
        <p:txBody>
          <a:bodyPr/>
          <a:lstStyle/>
          <a:p>
            <a:r>
              <a:rPr lang="nl-NL" dirty="0"/>
              <a:t>Venlo positioneren als gastvrije centrumstad in </a:t>
            </a:r>
            <a:r>
              <a:rPr lang="nl-NL" dirty="0" smtClean="0"/>
              <a:t>Euregio</a:t>
            </a:r>
          </a:p>
          <a:p>
            <a:r>
              <a:rPr lang="nl-NL" dirty="0" smtClean="0"/>
              <a:t>Gastvrijheid betekent:</a:t>
            </a:r>
          </a:p>
          <a:p>
            <a:pPr lvl="1"/>
            <a:r>
              <a:rPr lang="nl-NL" sz="1800" dirty="0"/>
              <a:t>Heldere herkenbare aantrekkelijke </a:t>
            </a:r>
            <a:r>
              <a:rPr lang="nl-NL" sz="1800" dirty="0" smtClean="0"/>
              <a:t>routes</a:t>
            </a:r>
            <a:endParaRPr lang="nl-NL" sz="1800" dirty="0"/>
          </a:p>
          <a:p>
            <a:pPr lvl="1"/>
            <a:r>
              <a:rPr lang="nl-NL" sz="1800" dirty="0"/>
              <a:t>Vindbare en voldoende parkeergelegenheid en goede bewegwijzering en </a:t>
            </a:r>
            <a:r>
              <a:rPr lang="nl-NL" sz="1800" dirty="0" smtClean="0"/>
              <a:t>informatievoorziening</a:t>
            </a:r>
            <a:endParaRPr lang="nl-NL" sz="1800" dirty="0"/>
          </a:p>
          <a:p>
            <a:pPr lvl="1"/>
            <a:r>
              <a:rPr lang="nl-NL" sz="1800" dirty="0"/>
              <a:t>Een parkeerproduct dat keuzes biedt; bijvoorbeeld parkeren op straat of in een garage, parkeren dichtbij of parkeren op (loop)afstand, parkeren per uur of </a:t>
            </a:r>
            <a:r>
              <a:rPr lang="nl-NL" sz="1800" dirty="0" smtClean="0"/>
              <a:t>per </a:t>
            </a:r>
            <a:r>
              <a:rPr lang="nl-NL" sz="1800" dirty="0"/>
              <a:t>per </a:t>
            </a:r>
            <a:r>
              <a:rPr lang="nl-NL" sz="1800" dirty="0" smtClean="0"/>
              <a:t>dag betalen</a:t>
            </a:r>
            <a:endParaRPr lang="nl-NL" sz="1800" dirty="0"/>
          </a:p>
          <a:p>
            <a:pPr lvl="1"/>
            <a:r>
              <a:rPr lang="nl-NL" sz="1800" dirty="0"/>
              <a:t>Optimaal betaalgemak in geval van betaald </a:t>
            </a:r>
            <a:r>
              <a:rPr lang="nl-NL" sz="1800" dirty="0" smtClean="0"/>
              <a:t>parkeren</a:t>
            </a:r>
            <a:endParaRPr lang="nl-NL" sz="1800" dirty="0"/>
          </a:p>
          <a:p>
            <a:pPr lvl="1"/>
            <a:r>
              <a:rPr lang="nl-NL" sz="1800" dirty="0"/>
              <a:t>Schoon, heel en veilig </a:t>
            </a:r>
            <a:r>
              <a:rPr lang="nl-NL" sz="1800" dirty="0" smtClean="0"/>
              <a:t>parkeren</a:t>
            </a:r>
            <a:endParaRPr lang="nl-NL" sz="1800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CC08-7C0B-4559-AEFE-FC1B3C2CC343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5961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Huidige situatie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8775" y="1556792"/>
            <a:ext cx="7107238" cy="4114800"/>
          </a:xfrm>
        </p:spPr>
        <p:txBody>
          <a:bodyPr/>
          <a:lstStyle/>
          <a:p>
            <a:r>
              <a:rPr lang="nl-NL" dirty="0" smtClean="0"/>
              <a:t>Grote diversiteit parkeerproducten veelal specifiek per locatie (uitlegbaarheid)</a:t>
            </a:r>
          </a:p>
          <a:p>
            <a:r>
              <a:rPr lang="nl-NL" dirty="0" smtClean="0"/>
              <a:t>Doelgroepen worden soms bediend en soms niet (uitlegbaarheid / </a:t>
            </a:r>
            <a:r>
              <a:rPr lang="nl-NL" dirty="0" err="1" smtClean="0"/>
              <a:t>gelijkheids-beginsel</a:t>
            </a:r>
            <a:r>
              <a:rPr lang="nl-NL" dirty="0" smtClean="0"/>
              <a:t>)</a:t>
            </a:r>
          </a:p>
          <a:p>
            <a:r>
              <a:rPr lang="nl-NL" dirty="0" smtClean="0"/>
              <a:t>‘Lappendeken’ tarieven</a:t>
            </a:r>
            <a:r>
              <a:rPr lang="nl-NL" dirty="0"/>
              <a:t> </a:t>
            </a:r>
            <a:r>
              <a:rPr lang="nl-NL" dirty="0" smtClean="0"/>
              <a:t>en max. parkeerduur (begrijpelijkheid)</a:t>
            </a:r>
          </a:p>
          <a:p>
            <a:r>
              <a:rPr lang="nl-NL" dirty="0" smtClean="0"/>
              <a:t>Geen dagtarief in parkeergarages en op  parkeerterreinen </a:t>
            </a:r>
          </a:p>
          <a:p>
            <a:r>
              <a:rPr lang="nl-NL" dirty="0" smtClean="0"/>
              <a:t>Conclusie: </a:t>
            </a:r>
            <a:r>
              <a:rPr lang="nl-NL" u="sng" dirty="0"/>
              <a:t>n</a:t>
            </a:r>
            <a:r>
              <a:rPr lang="nl-NL" u="sng" dirty="0" smtClean="0"/>
              <a:t>iet</a:t>
            </a:r>
            <a:r>
              <a:rPr lang="nl-NL" dirty="0" smtClean="0"/>
              <a:t> gastvrij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CC08-7C0B-4559-AEFE-FC1B3C2CC343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126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willen we naartoe? </a:t>
            </a:r>
            <a:endParaRPr lang="de-D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8775" y="1412776"/>
            <a:ext cx="7107238" cy="4114800"/>
          </a:xfrm>
        </p:spPr>
        <p:txBody>
          <a:bodyPr/>
          <a:lstStyle/>
          <a:p>
            <a:r>
              <a:rPr lang="nl-NL" dirty="0" smtClean="0"/>
              <a:t>Eenvoudige gastvrije tarievenstructuur en parkeerduurregulering:</a:t>
            </a:r>
          </a:p>
          <a:p>
            <a:pPr lvl="1"/>
            <a:r>
              <a:rPr lang="nl-NL" dirty="0" smtClean="0"/>
              <a:t>Overdekt parkeren duurder dan buiten parkeren</a:t>
            </a:r>
          </a:p>
          <a:p>
            <a:pPr lvl="1"/>
            <a:r>
              <a:rPr lang="nl-NL" dirty="0" smtClean="0"/>
              <a:t>Nabij centrum parkeren duurder dan op enige afstand parkeren</a:t>
            </a:r>
          </a:p>
          <a:p>
            <a:pPr lvl="1"/>
            <a:r>
              <a:rPr lang="nl-NL" dirty="0" smtClean="0"/>
              <a:t>Invoering maximaal dagtarief</a:t>
            </a:r>
          </a:p>
          <a:p>
            <a:pPr lvl="1"/>
            <a:r>
              <a:rPr lang="nl-NL" dirty="0" smtClean="0"/>
              <a:t>Vereenvoudiging maximum parkeerduur in en rond centrum</a:t>
            </a:r>
          </a:p>
          <a:p>
            <a:pPr marL="514350" indent="-457200"/>
            <a:r>
              <a:rPr lang="nl-NL" dirty="0" smtClean="0"/>
              <a:t>Budgettair neutraal </a:t>
            </a:r>
          </a:p>
          <a:p>
            <a:pPr marL="0" indent="0">
              <a:buNone/>
            </a:pP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CC08-7C0B-4559-AEFE-FC1B3C2CC343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289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het voorstel? (1)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398462" y="1412776"/>
            <a:ext cx="8277994" cy="4114800"/>
          </a:xfrm>
        </p:spPr>
        <p:txBody>
          <a:bodyPr/>
          <a:lstStyle/>
          <a:p>
            <a:r>
              <a:rPr lang="nl-NL" dirty="0" smtClean="0"/>
              <a:t>Overal invoering dagtarief m.u.v. ca. 200 </a:t>
            </a:r>
            <a:r>
              <a:rPr lang="nl-NL" dirty="0" err="1" smtClean="0"/>
              <a:t>straatppl</a:t>
            </a:r>
            <a:r>
              <a:rPr lang="nl-NL" dirty="0" smtClean="0"/>
              <a:t> </a:t>
            </a:r>
            <a:r>
              <a:rPr lang="nl-NL" u="sng" dirty="0" smtClean="0"/>
              <a:t>in</a:t>
            </a:r>
            <a:r>
              <a:rPr lang="nl-NL" dirty="0" smtClean="0"/>
              <a:t> centrum (max. 2 uur)</a:t>
            </a:r>
          </a:p>
          <a:p>
            <a:r>
              <a:rPr lang="nl-NL" dirty="0" smtClean="0"/>
              <a:t>Dagtarieven:</a:t>
            </a:r>
          </a:p>
          <a:p>
            <a:pPr lvl="1"/>
            <a:r>
              <a:rPr lang="nl-NL" dirty="0" smtClean="0"/>
              <a:t>Parkeergarages 	€ 11,00</a:t>
            </a:r>
          </a:p>
          <a:p>
            <a:pPr lvl="1"/>
            <a:r>
              <a:rPr lang="nl-NL" dirty="0" smtClean="0"/>
              <a:t>Parkeerterreinen 	€ 10,00</a:t>
            </a:r>
          </a:p>
          <a:p>
            <a:pPr lvl="1"/>
            <a:r>
              <a:rPr lang="nl-NL" dirty="0" smtClean="0"/>
              <a:t>Straat			€   8,00</a:t>
            </a:r>
            <a:endParaRPr lang="nl-NL" dirty="0"/>
          </a:p>
          <a:p>
            <a:r>
              <a:rPr lang="nl-NL" dirty="0" smtClean="0"/>
              <a:t>Gedifferentieerd parkeertarief in garages en terreinen:</a:t>
            </a:r>
          </a:p>
          <a:p>
            <a:pPr lvl="1"/>
            <a:r>
              <a:rPr lang="nl-NL" dirty="0"/>
              <a:t>m</a:t>
            </a:r>
            <a:r>
              <a:rPr lang="nl-NL" dirty="0" smtClean="0"/>
              <a:t>aandag </a:t>
            </a:r>
            <a:r>
              <a:rPr lang="nl-NL" dirty="0" err="1" smtClean="0"/>
              <a:t>t.m</a:t>
            </a:r>
            <a:r>
              <a:rPr lang="nl-NL" dirty="0" smtClean="0"/>
              <a:t>. vrijdag 8.00 – 18.00 uur </a:t>
            </a:r>
            <a:r>
              <a:rPr lang="nl-NL" sz="1800" dirty="0" smtClean="0"/>
              <a:t>(€ 2,10 / € 1,80)</a:t>
            </a:r>
          </a:p>
          <a:p>
            <a:pPr lvl="1"/>
            <a:r>
              <a:rPr lang="nl-NL" dirty="0"/>
              <a:t>z</a:t>
            </a:r>
            <a:r>
              <a:rPr lang="nl-NL" dirty="0" smtClean="0"/>
              <a:t>aterdag en zondag 8.00 – 18.00 uur </a:t>
            </a:r>
            <a:r>
              <a:rPr lang="nl-NL" sz="1800" dirty="0" smtClean="0"/>
              <a:t>(€ 2,40 / 2,10)</a:t>
            </a:r>
          </a:p>
          <a:p>
            <a:pPr lvl="1"/>
            <a:r>
              <a:rPr lang="nl-NL" dirty="0" smtClean="0"/>
              <a:t>alle dagen 18.00 – 8.00 uur </a:t>
            </a:r>
            <a:r>
              <a:rPr lang="nl-NL" sz="1800" dirty="0" smtClean="0"/>
              <a:t>(€ 1,80 / € 1,50)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CC08-7C0B-4559-AEFE-FC1B3C2CC343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456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het voorstel? (2)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398462" y="1546448"/>
            <a:ext cx="8277994" cy="4114800"/>
          </a:xfrm>
        </p:spPr>
        <p:txBody>
          <a:bodyPr/>
          <a:lstStyle/>
          <a:p>
            <a:r>
              <a:rPr lang="nl-NL" dirty="0" err="1" smtClean="0"/>
              <a:t>Straatparkeren</a:t>
            </a:r>
            <a:r>
              <a:rPr lang="nl-NL" dirty="0" smtClean="0"/>
              <a:t>:</a:t>
            </a:r>
          </a:p>
          <a:p>
            <a:pPr lvl="1"/>
            <a:r>
              <a:rPr lang="nl-NL" dirty="0" smtClean="0"/>
              <a:t>Centrum	 	€ 2,30 </a:t>
            </a:r>
            <a:r>
              <a:rPr lang="nl-NL" dirty="0" err="1" smtClean="0"/>
              <a:t>p.u</a:t>
            </a:r>
            <a:r>
              <a:rPr lang="nl-NL" dirty="0" smtClean="0"/>
              <a:t>. (max. 2 uur)</a:t>
            </a:r>
          </a:p>
          <a:p>
            <a:pPr lvl="1"/>
            <a:r>
              <a:rPr lang="nl-NL" dirty="0" smtClean="0"/>
              <a:t>Buiten centrum 	€ 2,00 </a:t>
            </a:r>
            <a:r>
              <a:rPr lang="nl-NL" dirty="0" err="1" smtClean="0"/>
              <a:t>p.u</a:t>
            </a:r>
            <a:r>
              <a:rPr lang="nl-NL" dirty="0" smtClean="0"/>
              <a:t>. (+ dagtarief)</a:t>
            </a:r>
          </a:p>
          <a:p>
            <a:pPr lvl="1"/>
            <a:r>
              <a:rPr lang="nl-NL" dirty="0" smtClean="0"/>
              <a:t>Rosarium		€ 16,00 per dag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CC08-7C0B-4559-AEFE-FC1B3C2CC343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326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het voorstel? (3)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398462" y="1402432"/>
            <a:ext cx="8277994" cy="4114800"/>
          </a:xfrm>
        </p:spPr>
        <p:txBody>
          <a:bodyPr/>
          <a:lstStyle/>
          <a:p>
            <a:r>
              <a:rPr lang="nl-NL" dirty="0" smtClean="0"/>
              <a:t>Faciliteiten bewoners en </a:t>
            </a:r>
          </a:p>
          <a:p>
            <a:pPr marL="0" indent="0">
              <a:buNone/>
            </a:pPr>
            <a:r>
              <a:rPr lang="nl-NL" dirty="0" smtClean="0"/>
              <a:t>    werkers:</a:t>
            </a:r>
          </a:p>
          <a:p>
            <a:pPr lvl="1"/>
            <a:r>
              <a:rPr lang="nl-NL" dirty="0" smtClean="0"/>
              <a:t>Meer uniformiteit (niet </a:t>
            </a:r>
          </a:p>
          <a:p>
            <a:pPr marL="457200" lvl="1" indent="0">
              <a:buNone/>
            </a:pPr>
            <a:r>
              <a:rPr lang="nl-NL" dirty="0" smtClean="0"/>
              <a:t>specifiek per deelgebied)</a:t>
            </a:r>
          </a:p>
          <a:p>
            <a:pPr lvl="1"/>
            <a:r>
              <a:rPr lang="nl-NL" dirty="0" smtClean="0"/>
              <a:t>Max. aantal abonnementen </a:t>
            </a:r>
          </a:p>
          <a:p>
            <a:pPr marL="457200" lvl="1" indent="0">
              <a:buNone/>
            </a:pPr>
            <a:r>
              <a:rPr lang="nl-NL" dirty="0" smtClean="0"/>
              <a:t>per locatie</a:t>
            </a:r>
          </a:p>
          <a:p>
            <a:pPr lvl="1"/>
            <a:r>
              <a:rPr lang="nl-NL" dirty="0" smtClean="0"/>
              <a:t>Indien maximum is bereikt, </a:t>
            </a:r>
          </a:p>
          <a:p>
            <a:pPr marL="457200" lvl="1" indent="0">
              <a:buNone/>
            </a:pPr>
            <a:r>
              <a:rPr lang="nl-NL" dirty="0" smtClean="0"/>
              <a:t>dan elders faciliteren </a:t>
            </a:r>
          </a:p>
          <a:p>
            <a:pPr lvl="1"/>
            <a:r>
              <a:rPr lang="nl-NL" dirty="0" smtClean="0"/>
              <a:t>Kosten 2</a:t>
            </a:r>
            <a:r>
              <a:rPr lang="nl-NL" baseline="30000" dirty="0" smtClean="0"/>
              <a:t>e</a:t>
            </a:r>
            <a:r>
              <a:rPr lang="nl-NL" dirty="0" smtClean="0"/>
              <a:t> abonnement </a:t>
            </a:r>
          </a:p>
          <a:p>
            <a:pPr lvl="1"/>
            <a:r>
              <a:rPr lang="nl-NL" dirty="0" smtClean="0"/>
              <a:t>Additionele parkeerfaciliteit voor m.n. werkenden stedelijk centrum (spooremplacement)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CC08-7C0B-4559-AEFE-FC1B3C2CC343}" type="slidenum">
              <a:rPr lang="nl-NL" smtClean="0"/>
              <a:pPr/>
              <a:t>8</a:t>
            </a:fld>
            <a:endParaRPr lang="nl-NL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627237"/>
            <a:ext cx="3672408" cy="400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783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Proces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Stakeholders (29 november)</a:t>
            </a:r>
          </a:p>
          <a:p>
            <a:r>
              <a:rPr lang="nl-NL" dirty="0" smtClean="0"/>
              <a:t>Raad (7 – 14 – 21 december)</a:t>
            </a:r>
          </a:p>
          <a:p>
            <a:r>
              <a:rPr lang="nl-NL" dirty="0" smtClean="0"/>
              <a:t>Implementatie per 1 februari 2017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CC08-7C0B-4559-AEFE-FC1B3C2CC343}" type="slidenum">
              <a:rPr lang="nl-NL" smtClean="0"/>
              <a:pPr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620613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default 1">
      <a:dk1>
        <a:srgbClr val="302E61"/>
      </a:dk1>
      <a:lt1>
        <a:srgbClr val="FFFFFF"/>
      </a:lt1>
      <a:dk2>
        <a:srgbClr val="302E61"/>
      </a:dk2>
      <a:lt2>
        <a:srgbClr val="8E81B2"/>
      </a:lt2>
      <a:accent1>
        <a:srgbClr val="C5BDD7"/>
      </a:accent1>
      <a:accent2>
        <a:srgbClr val="EDEE94"/>
      </a:accent2>
      <a:accent3>
        <a:srgbClr val="FFFFFF"/>
      </a:accent3>
      <a:accent4>
        <a:srgbClr val="272652"/>
      </a:accent4>
      <a:accent5>
        <a:srgbClr val="DFDBE8"/>
      </a:accent5>
      <a:accent6>
        <a:srgbClr val="D7D886"/>
      </a:accent6>
      <a:hlink>
        <a:srgbClr val="302E61"/>
      </a:hlink>
      <a:folHlink>
        <a:srgbClr val="B2B2B2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302E6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302E6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302E61"/>
        </a:dk1>
        <a:lt1>
          <a:srgbClr val="FFFFFF"/>
        </a:lt1>
        <a:dk2>
          <a:srgbClr val="302E61"/>
        </a:dk2>
        <a:lt2>
          <a:srgbClr val="8E81B2"/>
        </a:lt2>
        <a:accent1>
          <a:srgbClr val="C5BDD7"/>
        </a:accent1>
        <a:accent2>
          <a:srgbClr val="EDEE94"/>
        </a:accent2>
        <a:accent3>
          <a:srgbClr val="FFFFFF"/>
        </a:accent3>
        <a:accent4>
          <a:srgbClr val="272652"/>
        </a:accent4>
        <a:accent5>
          <a:srgbClr val="DFDBE8"/>
        </a:accent5>
        <a:accent6>
          <a:srgbClr val="D7D886"/>
        </a:accent6>
        <a:hlink>
          <a:srgbClr val="302E61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128</TotalTime>
  <Words>312</Words>
  <Application>Microsoft Office PowerPoint</Application>
  <PresentationFormat>Diavoorstelling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blank</vt:lpstr>
      <vt:lpstr>Gastvrij parkeren</vt:lpstr>
      <vt:lpstr>Wat ging vooraf?</vt:lpstr>
      <vt:lpstr>Visie</vt:lpstr>
      <vt:lpstr>Huidige situatie</vt:lpstr>
      <vt:lpstr>Waar willen we naartoe? </vt:lpstr>
      <vt:lpstr>Wat is het voorstel? (1)</vt:lpstr>
      <vt:lpstr>Wat is het voorstel? (2)</vt:lpstr>
      <vt:lpstr>Wat is het voorstel? (3)</vt:lpstr>
      <vt:lpstr>Proces</vt:lpstr>
    </vt:vector>
  </TitlesOfParts>
  <Company>Gemeente Venlo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</dc:title>
  <dc:creator>Wit de, José (JJM)</dc:creator>
  <cp:lastModifiedBy>Dellen van, Serge (SA)</cp:lastModifiedBy>
  <cp:revision>18</cp:revision>
  <dcterms:created xsi:type="dcterms:W3CDTF">2016-08-03T09:33:46Z</dcterms:created>
  <dcterms:modified xsi:type="dcterms:W3CDTF">2016-11-25T12:08:15Z</dcterms:modified>
</cp:coreProperties>
</file>