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56" r:id="rId3"/>
    <p:sldId id="274" r:id="rId4"/>
    <p:sldId id="278" r:id="rId5"/>
    <p:sldId id="269" r:id="rId6"/>
    <p:sldId id="268" r:id="rId7"/>
    <p:sldId id="291" r:id="rId8"/>
    <p:sldId id="275" r:id="rId9"/>
    <p:sldId id="293" r:id="rId10"/>
    <p:sldId id="292" r:id="rId11"/>
    <p:sldId id="290" r:id="rId12"/>
    <p:sldId id="296" r:id="rId13"/>
    <p:sldId id="295" r:id="rId14"/>
    <p:sldId id="284" r:id="rId15"/>
    <p:sldId id="286" r:id="rId16"/>
    <p:sldId id="287" r:id="rId17"/>
    <p:sldId id="288" r:id="rId18"/>
    <p:sldId id="289" r:id="rId19"/>
    <p:sldId id="263" r:id="rId20"/>
    <p:sldId id="298" r:id="rId21"/>
  </p:sldIdLst>
  <p:sldSz cx="9144000" cy="6858000" type="screen4x3"/>
  <p:notesSz cx="10020300" cy="68881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19A8-4348-4C26-B933-2F82AF2893AF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76399" y="6542227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51D2-7A6A-4D47-B13F-9D69D86DC0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8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41A0956D-E6DC-4064-817D-C7617738FC12}" type="datetimeFigureOut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0013E20F-1B1E-4D45-96BF-78BA4481A9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37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F36FD-4DCB-41C9-98CA-1B1A6CC56CDC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E477-27CC-481F-9A5D-4CEC2E225F5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6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EED0-D542-4CA7-A226-B0C5D460DA5B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2909-9384-48D2-B44B-E4127300F57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619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6380-9356-4B75-BFA1-D0A94F823589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0F43-0B9D-4B8D-97A8-BCF37D42E24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63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41E8-A40E-42BE-89C6-06F6051CAC82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0E6A-5A72-486C-A3DA-6AA2A9AB3F8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66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2234-6C17-4D77-A8D8-AA00404A851D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7E4B-BB06-4684-81EE-B61BEBA3034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21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292E-1322-413A-B151-2EBF0B41F06A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11C9-97EF-43F5-BA29-FAD4E35E996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98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4368-F72F-4F19-AD9E-EC3E5E51BC85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A70B-726F-4028-860C-D044D947D4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1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FA8A-0509-4E93-A8C2-64F2C2C177C3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4825-4BA3-4EE5-973A-AECCE7C1364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41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545B-33CD-4D3C-BF53-D7DD70BE9005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930B-F8B2-4DE5-83BE-B3A70A55E76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13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AFCE-ED53-45B2-8227-523D66486164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43D-2C4E-4E9B-8FE6-15B025825F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3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E6D6-B3B4-4068-A61B-5E751C1664D3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80DF-AB6C-4737-B8AD-D7279E8BA2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30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FE410F-B052-4276-BB4E-71D3D0A9E53B}" type="datetime1">
              <a:rPr lang="nl-NL"/>
              <a:pPr>
                <a:defRPr/>
              </a:pPr>
              <a:t>28-10-2021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FCEC6-B28D-407F-BD76-F6AFB89646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7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07" y="548680"/>
            <a:ext cx="6891454" cy="430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77272"/>
            <a:ext cx="1250504" cy="90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9220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" y="44624"/>
            <a:ext cx="138079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7272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82305"/>
            <a:ext cx="3343920" cy="191230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8944"/>
            <a:ext cx="3312368" cy="19356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55558"/>
            <a:ext cx="3199904" cy="194994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43728" y="450912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</a:rPr>
              <a:t>Mooi om te zien dat grote stukken van de wijk echt schoon </a:t>
            </a:r>
            <a:r>
              <a:rPr lang="nl-NL" sz="2400" dirty="0" smtClean="0">
                <a:solidFill>
                  <a:srgbClr val="006600"/>
                </a:solidFill>
              </a:rPr>
              <a:t>zijn</a:t>
            </a:r>
            <a:r>
              <a:rPr lang="nl-NL" sz="2400" dirty="0" smtClean="0">
                <a:solidFill>
                  <a:srgbClr val="009900"/>
                </a:solidFill>
              </a:rPr>
              <a:t>.</a:t>
            </a:r>
            <a:endParaRPr lang="nl-NL" sz="2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3381041"/>
            <a:ext cx="1368152" cy="11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4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9220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8"/>
            <a:ext cx="133703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7272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59" y="777875"/>
            <a:ext cx="2743853" cy="16463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7" y="3582984"/>
            <a:ext cx="2736555" cy="20578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42" y="3582984"/>
            <a:ext cx="2743853" cy="205788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508104" y="593208"/>
            <a:ext cx="271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Maar </a:t>
            </a:r>
            <a:r>
              <a:rPr lang="nl-NL" sz="2400" dirty="0">
                <a:solidFill>
                  <a:srgbClr val="FF0000"/>
                </a:solidFill>
              </a:rPr>
              <a:t>er zijn ook nog </a:t>
            </a:r>
            <a:r>
              <a:rPr lang="nl-NL" sz="2400" dirty="0" smtClean="0">
                <a:solidFill>
                  <a:srgbClr val="FF0000"/>
                </a:solidFill>
              </a:rPr>
              <a:t>straten </a:t>
            </a:r>
            <a:r>
              <a:rPr lang="nl-NL" sz="2400" dirty="0">
                <a:solidFill>
                  <a:srgbClr val="FF0000"/>
                </a:solidFill>
              </a:rPr>
              <a:t>waar veel zwerfafval ligt</a:t>
            </a:r>
            <a:r>
              <a:rPr lang="nl-NL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91" y="2038925"/>
            <a:ext cx="978406" cy="102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9220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4301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7272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440"/>
            <a:ext cx="978406" cy="10275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1407" y="885589"/>
            <a:ext cx="2553463" cy="19150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432" y="887020"/>
            <a:ext cx="2564906" cy="192367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60590" y="3744869"/>
            <a:ext cx="2843205" cy="2132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6283" y="849547"/>
            <a:ext cx="2594653" cy="194599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85" y="3744868"/>
            <a:ext cx="2843204" cy="21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99417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9220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386904" cy="86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7272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33" y="1196752"/>
            <a:ext cx="3136842" cy="443711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36" y="1196752"/>
            <a:ext cx="313684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kstvak 1"/>
          <p:cNvSpPr txBox="1">
            <a:spLocks noChangeArrowheads="1"/>
          </p:cNvSpPr>
          <p:nvPr/>
        </p:nvSpPr>
        <p:spPr bwMode="auto">
          <a:xfrm>
            <a:off x="1875344" y="652463"/>
            <a:ext cx="6192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 smtClean="0">
                <a:solidFill>
                  <a:srgbClr val="006600"/>
                </a:solidFill>
              </a:rPr>
              <a:t>Na een lekker kopje koffie met vlaai gaan de vrijwilligers de wijk in.</a:t>
            </a:r>
            <a:endParaRPr lang="nl-NL" altLang="nl-NL" sz="3600" b="1" dirty="0">
              <a:solidFill>
                <a:srgbClr val="0066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0247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" y="219623"/>
            <a:ext cx="1387921" cy="86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134750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04" y="3031121"/>
            <a:ext cx="3386484" cy="25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31121"/>
            <a:ext cx="3386484" cy="253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63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kstvak 1"/>
          <p:cNvSpPr txBox="1">
            <a:spLocks noChangeArrowheads="1"/>
          </p:cNvSpPr>
          <p:nvPr/>
        </p:nvSpPr>
        <p:spPr bwMode="auto">
          <a:xfrm>
            <a:off x="1979613" y="333375"/>
            <a:ext cx="496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solidFill>
                  <a:srgbClr val="006600"/>
                </a:solidFill>
              </a:rPr>
              <a:t>Alle zwerfafval verdwijnt langzaam uit de wijk.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2297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" y="188913"/>
            <a:ext cx="1383177" cy="86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44" y="6021288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13" y="1844824"/>
            <a:ext cx="2882957" cy="2024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55475"/>
            <a:ext cx="2832930" cy="1989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36" y="1844824"/>
            <a:ext cx="2857467" cy="2007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1"/>
          <p:cNvSpPr txBox="1">
            <a:spLocks noChangeArrowheads="1"/>
          </p:cNvSpPr>
          <p:nvPr/>
        </p:nvSpPr>
        <p:spPr bwMode="auto">
          <a:xfrm>
            <a:off x="1666875" y="115888"/>
            <a:ext cx="6192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solidFill>
                  <a:srgbClr val="006600"/>
                </a:solidFill>
              </a:rPr>
              <a:t>De </a:t>
            </a:r>
            <a:r>
              <a:rPr lang="nl-NL" altLang="nl-NL" sz="3600" b="1" dirty="0" smtClean="0">
                <a:solidFill>
                  <a:srgbClr val="006600"/>
                </a:solidFill>
              </a:rPr>
              <a:t>oogst!</a:t>
            </a:r>
            <a:endParaRPr lang="nl-NL" altLang="nl-NL" sz="3600" b="1" dirty="0">
              <a:solidFill>
                <a:srgbClr val="0066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3320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" y="50800"/>
            <a:ext cx="1396776" cy="87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40" y="5963580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549704" cy="491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kstvak 1"/>
          <p:cNvSpPr txBox="1">
            <a:spLocks noChangeArrowheads="1"/>
          </p:cNvSpPr>
          <p:nvPr/>
        </p:nvSpPr>
        <p:spPr bwMode="auto">
          <a:xfrm>
            <a:off x="2771800" y="765174"/>
            <a:ext cx="3336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solidFill>
                  <a:srgbClr val="006600"/>
                </a:solidFill>
              </a:rPr>
              <a:t>Alle vrijwilligers 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4342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381069" cy="86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36147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34" y="1556792"/>
            <a:ext cx="5544277" cy="4158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1"/>
          <p:cNvSpPr txBox="1">
            <a:spLocks noChangeArrowheads="1"/>
          </p:cNvSpPr>
          <p:nvPr/>
        </p:nvSpPr>
        <p:spPr bwMode="auto">
          <a:xfrm>
            <a:off x="1589088" y="333375"/>
            <a:ext cx="6408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solidFill>
                  <a:srgbClr val="006600"/>
                </a:solidFill>
              </a:rPr>
              <a:t>Lekker lunchen met z’n allen na gedane arbeid.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5366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4" y="15875"/>
            <a:ext cx="1426729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35" y="5949279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28" y="2085708"/>
            <a:ext cx="3231216" cy="242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94" y="2852936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kstvak 1"/>
          <p:cNvSpPr txBox="1">
            <a:spLocks noChangeArrowheads="1"/>
          </p:cNvSpPr>
          <p:nvPr/>
        </p:nvSpPr>
        <p:spPr bwMode="auto">
          <a:xfrm>
            <a:off x="1844674" y="643892"/>
            <a:ext cx="568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 smtClean="0">
                <a:solidFill>
                  <a:srgbClr val="006600"/>
                </a:solidFill>
              </a:rPr>
              <a:t>Hoe </a:t>
            </a:r>
            <a:r>
              <a:rPr lang="nl-NL" altLang="nl-NL" sz="3600" b="1" dirty="0">
                <a:solidFill>
                  <a:srgbClr val="006600"/>
                </a:solidFill>
              </a:rPr>
              <a:t>nu verder </a:t>
            </a:r>
            <a:r>
              <a:rPr lang="nl-NL" altLang="nl-NL" sz="3600" b="1" dirty="0" smtClean="0">
                <a:solidFill>
                  <a:srgbClr val="006600"/>
                </a:solidFill>
              </a:rPr>
              <a:t>in 2021/2022</a:t>
            </a:r>
            <a:endParaRPr lang="nl-NL" altLang="nl-NL" sz="3600" b="1" dirty="0">
              <a:solidFill>
                <a:srgbClr val="006600"/>
              </a:solidFill>
            </a:endParaRPr>
          </a:p>
        </p:txBody>
      </p:sp>
      <p:sp>
        <p:nvSpPr>
          <p:cNvPr id="16388" name="Tekstvak 5"/>
          <p:cNvSpPr txBox="1">
            <a:spLocks noChangeArrowheads="1"/>
          </p:cNvSpPr>
          <p:nvPr/>
        </p:nvSpPr>
        <p:spPr bwMode="auto">
          <a:xfrm>
            <a:off x="2051050" y="2060575"/>
            <a:ext cx="547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</p:txBody>
      </p:sp>
      <p:sp>
        <p:nvSpPr>
          <p:cNvPr id="16389" name="Tekstvak 6"/>
          <p:cNvSpPr txBox="1">
            <a:spLocks noChangeArrowheads="1"/>
          </p:cNvSpPr>
          <p:nvPr/>
        </p:nvSpPr>
        <p:spPr bwMode="auto">
          <a:xfrm>
            <a:off x="1475581" y="1382801"/>
            <a:ext cx="662463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Aandachtspunt: Bij plaatsingen bij ondergrondse vuilcontainers.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Hondenpadenbeleid tegen het licht houden en evalueren.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Uitbreiden met een of twee partners. Continuproces!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Op zoek naar oplossing voor de buitengebieden. 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Met alle partners komend </a:t>
            </a:r>
            <a:r>
              <a:rPr lang="nl-NL" sz="2000" dirty="0" smtClean="0">
                <a:solidFill>
                  <a:srgbClr val="006600"/>
                </a:solidFill>
              </a:rPr>
              <a:t>najaar </a:t>
            </a:r>
            <a:r>
              <a:rPr lang="nl-NL" sz="2000" dirty="0">
                <a:solidFill>
                  <a:srgbClr val="006600"/>
                </a:solidFill>
              </a:rPr>
              <a:t>rond de tafel om te evalueren en de stand van zaken te bespreken.	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Aantal geregistreerde bewoners uitbreiden. 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In beeld brengen van nieuwe knelpunten.</a:t>
            </a:r>
          </a:p>
          <a:p>
            <a:pPr marL="285750" indent="-285750"/>
            <a:r>
              <a:rPr lang="nl-NL" sz="2000" dirty="0">
                <a:solidFill>
                  <a:srgbClr val="006600"/>
                </a:solidFill>
              </a:rPr>
              <a:t>Samen met de gemeente op zoek naar gedragsverbetering bij bewoners. Wij willen heel graag meer jeugd bewust maken van de zwerfafvalproblematiek. (toekomst)</a:t>
            </a:r>
          </a:p>
          <a:p>
            <a:pPr>
              <a:buNone/>
            </a:pPr>
            <a:endParaRPr lang="nl-NL" sz="2000" dirty="0">
              <a:solidFill>
                <a:srgbClr val="009900"/>
              </a:solidFill>
              <a:effectLst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6391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8641"/>
            <a:ext cx="138079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968672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3076" name="Rechthoek 2"/>
          <p:cNvSpPr>
            <a:spLocks noChangeArrowheads="1"/>
          </p:cNvSpPr>
          <p:nvPr/>
        </p:nvSpPr>
        <p:spPr bwMode="auto">
          <a:xfrm>
            <a:off x="1675715" y="2276872"/>
            <a:ext cx="6042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6600"/>
                </a:solidFill>
              </a:rPr>
              <a:t>In januari 2013 is er in onze wijk het “bewonersnetwerk” opgericht met vrijwilligers die de bewoners van </a:t>
            </a:r>
            <a:r>
              <a:rPr lang="nl-NL" altLang="nl-NL" sz="2400" b="1" dirty="0" err="1" smtClean="0">
                <a:solidFill>
                  <a:srgbClr val="006600"/>
                </a:solidFill>
              </a:rPr>
              <a:t>Venlo-Zuid</a:t>
            </a:r>
            <a:r>
              <a:rPr lang="nl-NL" altLang="nl-NL" sz="2400" b="1" dirty="0" smtClean="0">
                <a:solidFill>
                  <a:srgbClr val="006600"/>
                </a:solidFill>
              </a:rPr>
              <a:t> </a:t>
            </a:r>
            <a:r>
              <a:rPr lang="nl-NL" altLang="nl-NL" sz="2400" b="1" dirty="0">
                <a:solidFill>
                  <a:srgbClr val="006600"/>
                </a:solidFill>
              </a:rPr>
              <a:t>vertegenwoordigen. </a:t>
            </a:r>
            <a:endParaRPr lang="nl-NL" altLang="nl-NL" sz="2400" b="1" dirty="0" smtClean="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 smtClean="0">
                <a:solidFill>
                  <a:srgbClr val="006600"/>
                </a:solidFill>
              </a:rPr>
              <a:t>Zij </a:t>
            </a:r>
            <a:r>
              <a:rPr lang="nl-NL" altLang="nl-NL" sz="2400" b="1" dirty="0">
                <a:solidFill>
                  <a:srgbClr val="006600"/>
                </a:solidFill>
              </a:rPr>
              <a:t>bepalen een doel of formuleren een probleem in de wijk. Vervolgens worden er werkgroepen gevormd die hiermee aan de slag gaan. </a:t>
            </a:r>
            <a:r>
              <a:rPr lang="nl-NL" altLang="nl-NL" sz="2000" b="1" dirty="0" smtClean="0">
                <a:solidFill>
                  <a:srgbClr val="006600"/>
                </a:solidFill>
              </a:rPr>
              <a:t> </a:t>
            </a:r>
            <a:endParaRPr lang="nl-NL" altLang="nl-NL" sz="2000" b="1" dirty="0">
              <a:solidFill>
                <a:srgbClr val="006600"/>
              </a:solidFill>
            </a:endParaRPr>
          </a:p>
        </p:txBody>
      </p:sp>
      <p:pic>
        <p:nvPicPr>
          <p:cNvPr id="3077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" y="476672"/>
            <a:ext cx="1383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8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0" y="5877272"/>
            <a:ext cx="1079525" cy="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79" name="Tekstvak 3"/>
          <p:cNvSpPr txBox="1">
            <a:spLocks noChangeArrowheads="1"/>
          </p:cNvSpPr>
          <p:nvPr/>
        </p:nvSpPr>
        <p:spPr bwMode="auto">
          <a:xfrm>
            <a:off x="1492359" y="908720"/>
            <a:ext cx="6408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>
                <a:solidFill>
                  <a:srgbClr val="006600"/>
                </a:solidFill>
              </a:rPr>
              <a:t>Het ontstaan van de werkgroep </a:t>
            </a:r>
            <a:r>
              <a:rPr lang="nl-NL" altLang="nl-NL" b="1" dirty="0" smtClean="0">
                <a:solidFill>
                  <a:srgbClr val="006600"/>
                </a:solidFill>
              </a:rPr>
              <a:t>Venlo-Zuid-Schoon.</a:t>
            </a:r>
            <a:endParaRPr lang="nl-NL" altLang="nl-NL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kstvak 1"/>
          <p:cNvSpPr txBox="1">
            <a:spLocks noChangeArrowheads="1"/>
          </p:cNvSpPr>
          <p:nvPr/>
        </p:nvSpPr>
        <p:spPr bwMode="auto">
          <a:xfrm>
            <a:off x="1781086" y="1018594"/>
            <a:ext cx="57436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 smtClean="0">
                <a:solidFill>
                  <a:srgbClr val="006600"/>
                </a:solidFill>
              </a:rPr>
              <a:t>Hoe </a:t>
            </a:r>
            <a:r>
              <a:rPr lang="nl-NL" altLang="nl-NL" sz="3600" b="1" dirty="0">
                <a:solidFill>
                  <a:srgbClr val="006600"/>
                </a:solidFill>
              </a:rPr>
              <a:t>nu verder </a:t>
            </a:r>
            <a:r>
              <a:rPr lang="nl-NL" altLang="nl-NL" sz="3600" b="1" dirty="0" smtClean="0">
                <a:solidFill>
                  <a:srgbClr val="006600"/>
                </a:solidFill>
              </a:rPr>
              <a:t>in2021/2022 vervolg</a:t>
            </a:r>
            <a:endParaRPr lang="nl-NL" altLang="nl-NL" sz="3600" b="1" dirty="0">
              <a:solidFill>
                <a:srgbClr val="006600"/>
              </a:solidFill>
            </a:endParaRPr>
          </a:p>
        </p:txBody>
      </p:sp>
      <p:sp>
        <p:nvSpPr>
          <p:cNvPr id="16388" name="Tekstvak 5"/>
          <p:cNvSpPr txBox="1">
            <a:spLocks noChangeArrowheads="1"/>
          </p:cNvSpPr>
          <p:nvPr/>
        </p:nvSpPr>
        <p:spPr bwMode="auto">
          <a:xfrm>
            <a:off x="2051050" y="2060575"/>
            <a:ext cx="547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 dirty="0"/>
          </a:p>
        </p:txBody>
      </p:sp>
      <p:sp>
        <p:nvSpPr>
          <p:cNvPr id="16389" name="Tekstvak 6"/>
          <p:cNvSpPr txBox="1">
            <a:spLocks noChangeArrowheads="1"/>
          </p:cNvSpPr>
          <p:nvPr/>
        </p:nvSpPr>
        <p:spPr bwMode="auto">
          <a:xfrm>
            <a:off x="1430459" y="2150072"/>
            <a:ext cx="66246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006600"/>
                </a:solidFill>
              </a:rPr>
              <a:t>Twee </a:t>
            </a:r>
            <a:r>
              <a:rPr lang="nl-NL" sz="2000" dirty="0">
                <a:solidFill>
                  <a:srgbClr val="006600"/>
                </a:solidFill>
              </a:rPr>
              <a:t>keer gezamenlijk met vrijwilligers en partners zwerfafval opruimen: In maart/april en  </a:t>
            </a:r>
            <a:r>
              <a:rPr lang="nl-NL" sz="2000" dirty="0" smtClean="0">
                <a:solidFill>
                  <a:srgbClr val="006600"/>
                </a:solidFill>
              </a:rPr>
              <a:t>september/oktober. Scholen en kinderen worden speerpunt.</a:t>
            </a:r>
            <a:endParaRPr lang="nl-NL" sz="2000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6600"/>
                </a:solidFill>
              </a:rPr>
              <a:t>Blijvende aandacht voor afvalbakkenproblematiek.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6600"/>
                </a:solidFill>
              </a:rPr>
              <a:t>Bekendheid middels Wijkkrant, website en Facebook.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6600"/>
                </a:solidFill>
              </a:rPr>
              <a:t>Vervolg coördinatie postcodegebied 5912.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6600"/>
                </a:solidFill>
              </a:rPr>
              <a:t>Promoten van “Adopteer een straat of plein”.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6600"/>
                </a:solidFill>
              </a:rPr>
              <a:t>Promoten van “Adopteer een afvalbak</a:t>
            </a:r>
            <a:r>
              <a:rPr lang="nl-NL" sz="2000" dirty="0" smtClean="0">
                <a:solidFill>
                  <a:srgbClr val="006600"/>
                </a:solidFill>
              </a:rPr>
              <a:t>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000" dirty="0">
              <a:solidFill>
                <a:srgbClr val="009900"/>
              </a:solidFill>
              <a:effectLst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6391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8641"/>
            <a:ext cx="138079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968672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7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38109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0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368004" cy="9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4102" name="Tekstvak 3"/>
          <p:cNvSpPr txBox="1">
            <a:spLocks noChangeArrowheads="1"/>
          </p:cNvSpPr>
          <p:nvPr/>
        </p:nvSpPr>
        <p:spPr bwMode="auto">
          <a:xfrm>
            <a:off x="1403350" y="126876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 smtClean="0">
                <a:solidFill>
                  <a:srgbClr val="009900"/>
                </a:solidFill>
              </a:rPr>
              <a:t>                   </a:t>
            </a:r>
            <a:r>
              <a:rPr lang="nl-NL" altLang="nl-NL" sz="3600" b="1" dirty="0" smtClean="0">
                <a:solidFill>
                  <a:srgbClr val="006600"/>
                </a:solidFill>
              </a:rPr>
              <a:t>De </a:t>
            </a:r>
            <a:r>
              <a:rPr lang="nl-NL" altLang="nl-NL" sz="3600" b="1" dirty="0">
                <a:solidFill>
                  <a:srgbClr val="006600"/>
                </a:solidFill>
              </a:rPr>
              <a:t>aanleiding.</a:t>
            </a:r>
          </a:p>
        </p:txBody>
      </p:sp>
      <p:sp>
        <p:nvSpPr>
          <p:cNvPr id="4103" name="Rechthoek 2"/>
          <p:cNvSpPr>
            <a:spLocks noChangeArrowheads="1"/>
          </p:cNvSpPr>
          <p:nvPr/>
        </p:nvSpPr>
        <p:spPr bwMode="auto">
          <a:xfrm>
            <a:off x="1793106" y="2132856"/>
            <a:ext cx="60039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6600"/>
                </a:solidFill>
              </a:rPr>
              <a:t>De werkgroep </a:t>
            </a:r>
            <a:r>
              <a:rPr lang="nl-NL" altLang="nl-NL" sz="2400" b="1" dirty="0" err="1" smtClean="0">
                <a:solidFill>
                  <a:srgbClr val="006600"/>
                </a:solidFill>
              </a:rPr>
              <a:t>Venlo-Zuid-Schoon</a:t>
            </a:r>
            <a:r>
              <a:rPr lang="nl-NL" altLang="nl-NL" sz="2400" b="1" dirty="0" smtClean="0">
                <a:solidFill>
                  <a:srgbClr val="006600"/>
                </a:solidFill>
              </a:rPr>
              <a:t> was de eerste groep die van start ging, omdat </a:t>
            </a:r>
            <a:r>
              <a:rPr lang="nl-NL" altLang="nl-NL" sz="2400" b="1" dirty="0">
                <a:solidFill>
                  <a:srgbClr val="006600"/>
                </a:solidFill>
              </a:rPr>
              <a:t>de gemeente Venlo sinds januari 2012 gestopt is met het opruimen van zwerfafval en onze wijk steeds vuiler </a:t>
            </a:r>
            <a:r>
              <a:rPr lang="nl-NL" altLang="nl-NL" sz="2400" b="1" dirty="0" smtClean="0">
                <a:solidFill>
                  <a:srgbClr val="006600"/>
                </a:solidFill>
              </a:rPr>
              <a:t>werd. </a:t>
            </a:r>
            <a:r>
              <a:rPr lang="nl-NL" altLang="nl-NL" sz="2400" b="1" dirty="0">
                <a:solidFill>
                  <a:srgbClr val="006600"/>
                </a:solidFill>
              </a:rPr>
              <a:t>Dagelijks bezoeken duizenden mensen de winkels, scholen en verenigingen in onze wijk en laten een spoor van zwerfvuil achter.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52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5124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" y="188640"/>
            <a:ext cx="1368152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5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080294" cy="77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126" name="Tekstvak 2"/>
          <p:cNvSpPr txBox="1">
            <a:spLocks noChangeArrowheads="1"/>
          </p:cNvSpPr>
          <p:nvPr/>
        </p:nvSpPr>
        <p:spPr bwMode="auto">
          <a:xfrm>
            <a:off x="1583531" y="3429000"/>
            <a:ext cx="59769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 b="1" dirty="0" smtClean="0">
                <a:solidFill>
                  <a:srgbClr val="009900"/>
                </a:solidFill>
              </a:rPr>
              <a:t>                   </a:t>
            </a:r>
            <a:endParaRPr lang="nl-NL" altLang="nl-NL" sz="2000" b="1" dirty="0">
              <a:solidFill>
                <a:srgbClr val="009900"/>
              </a:solidFill>
            </a:endParaRPr>
          </a:p>
          <a:p>
            <a:pPr algn="ctr" eaLnBrk="1" hangingPunct="1"/>
            <a:r>
              <a:rPr lang="nl-NL" altLang="nl-NL" sz="2400" b="1" dirty="0">
                <a:solidFill>
                  <a:srgbClr val="006600"/>
                </a:solidFill>
                <a:latin typeface="Lucida Calligraphy" panose="03010101010101010101" pitchFamily="66" charset="0"/>
              </a:rPr>
              <a:t>Venlo </a:t>
            </a:r>
            <a:r>
              <a:rPr lang="nl-NL" altLang="nl-NL" sz="24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-Zuid </a:t>
            </a:r>
            <a:r>
              <a:rPr lang="nl-NL" altLang="nl-NL" sz="2400" b="1" dirty="0">
                <a:solidFill>
                  <a:srgbClr val="006600"/>
                </a:solidFill>
                <a:latin typeface="Lucida Calligraphy" panose="03010101010101010101" pitchFamily="66" charset="0"/>
              </a:rPr>
              <a:t>is een schone, leefbare wijk waaraan we samen als bewoners</a:t>
            </a:r>
            <a:r>
              <a:rPr lang="nl-NL" altLang="nl-NL" sz="24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, winkels, </a:t>
            </a:r>
            <a:r>
              <a:rPr lang="nl-NL" altLang="nl-NL" sz="2400" b="1" dirty="0">
                <a:solidFill>
                  <a:srgbClr val="006600"/>
                </a:solidFill>
                <a:latin typeface="Lucida Calligraphy" panose="03010101010101010101" pitchFamily="66" charset="0"/>
              </a:rPr>
              <a:t>scholen, </a:t>
            </a:r>
            <a:r>
              <a:rPr lang="nl-NL" altLang="nl-NL" sz="24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verenigingen en </a:t>
            </a:r>
            <a:r>
              <a:rPr lang="nl-NL" altLang="nl-NL" sz="2400" b="1" dirty="0">
                <a:solidFill>
                  <a:srgbClr val="006600"/>
                </a:solidFill>
                <a:latin typeface="Lucida Calligraphy" panose="03010101010101010101" pitchFamily="66" charset="0"/>
              </a:rPr>
              <a:t>bedrijven een bijdrage leveren. </a:t>
            </a:r>
          </a:p>
        </p:txBody>
      </p:sp>
      <p:sp>
        <p:nvSpPr>
          <p:cNvPr id="3" name="Wolkvormige toelichting 2"/>
          <p:cNvSpPr/>
          <p:nvPr/>
        </p:nvSpPr>
        <p:spPr>
          <a:xfrm>
            <a:off x="2980757" y="764704"/>
            <a:ext cx="3452338" cy="2304256"/>
          </a:xfrm>
          <a:prstGeom prst="cloudCallout">
            <a:avLst>
              <a:gd name="adj1" fmla="val -27307"/>
              <a:gd name="adj2" fmla="val 796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nl-NL" altLang="nl-NL" sz="3600" b="1" dirty="0" smtClean="0">
                <a:solidFill>
                  <a:srgbClr val="009900"/>
                </a:solidFill>
                <a:latin typeface="Lucida Calligraphy" panose="03010101010101010101" pitchFamily="66" charset="0"/>
              </a:rPr>
              <a:t>  </a:t>
            </a:r>
            <a:r>
              <a:rPr lang="nl-NL" altLang="nl-NL" sz="36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Onze      </a:t>
            </a:r>
          </a:p>
          <a:p>
            <a:pPr eaLnBrk="1" hangingPunct="1"/>
            <a:r>
              <a:rPr lang="nl-NL" altLang="nl-NL" sz="36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Droom</a:t>
            </a:r>
            <a:r>
              <a:rPr lang="nl-NL" altLang="nl-NL" sz="3600" b="1" dirty="0" smtClean="0">
                <a:solidFill>
                  <a:srgbClr val="006600"/>
                </a:solidFill>
              </a:rPr>
              <a:t>!</a:t>
            </a:r>
            <a:endParaRPr lang="nl-NL" altLang="nl-NL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7"/>
            <a:ext cx="1368152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148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23" y="5949280"/>
            <a:ext cx="1079401" cy="77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6150" name="Tekstvak 2"/>
          <p:cNvSpPr txBox="1">
            <a:spLocks noChangeArrowheads="1"/>
          </p:cNvSpPr>
          <p:nvPr/>
        </p:nvSpPr>
        <p:spPr bwMode="auto">
          <a:xfrm>
            <a:off x="1758940" y="3717032"/>
            <a:ext cx="612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>
                <a:solidFill>
                  <a:srgbClr val="006600"/>
                </a:solidFill>
              </a:rPr>
              <a:t>Is het zelfbewust en zelfwerkzaam maken van bewoners en in de wijk actieve </a:t>
            </a:r>
            <a:r>
              <a:rPr lang="nl-NL" altLang="nl-NL" sz="2400" b="1" dirty="0" smtClean="0">
                <a:solidFill>
                  <a:srgbClr val="006600"/>
                </a:solidFill>
              </a:rPr>
              <a:t>verenigingen, bedrijven, scholen </a:t>
            </a:r>
            <a:r>
              <a:rPr lang="nl-NL" altLang="nl-NL" sz="2400" b="1" dirty="0">
                <a:solidFill>
                  <a:srgbClr val="006600"/>
                </a:solidFill>
              </a:rPr>
              <a:t>e.d. om de wijk schoner te </a:t>
            </a:r>
            <a:r>
              <a:rPr lang="nl-NL" altLang="nl-NL" sz="2400" b="1" dirty="0" smtClean="0">
                <a:solidFill>
                  <a:srgbClr val="006600"/>
                </a:solidFill>
              </a:rPr>
              <a:t>maken</a:t>
            </a:r>
            <a:r>
              <a:rPr lang="nl-NL" altLang="nl-NL" sz="2400" b="1" dirty="0">
                <a:solidFill>
                  <a:srgbClr val="006600"/>
                </a:solidFill>
              </a:rPr>
              <a:t> </a:t>
            </a:r>
            <a:r>
              <a:rPr lang="nl-NL" altLang="nl-NL" sz="2400" b="1" dirty="0" smtClean="0">
                <a:solidFill>
                  <a:srgbClr val="006600"/>
                </a:solidFill>
              </a:rPr>
              <a:t>en te houden.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600" i="1" dirty="0" smtClean="0">
                <a:solidFill>
                  <a:srgbClr val="009900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000" dirty="0">
              <a:solidFill>
                <a:srgbClr val="009900"/>
              </a:solidFill>
            </a:endParaRPr>
          </a:p>
        </p:txBody>
      </p:sp>
      <p:sp>
        <p:nvSpPr>
          <p:cNvPr id="3" name="Toelichting met afgeronde rechthoek 2"/>
          <p:cNvSpPr/>
          <p:nvPr/>
        </p:nvSpPr>
        <p:spPr>
          <a:xfrm>
            <a:off x="3199460" y="1115742"/>
            <a:ext cx="3240360" cy="2066525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altLang="nl-NL" sz="4000" b="1" dirty="0">
                <a:solidFill>
                  <a:srgbClr val="009900"/>
                </a:solidFill>
              </a:rPr>
              <a:t> </a:t>
            </a:r>
            <a:r>
              <a:rPr lang="nl-NL" altLang="nl-NL" sz="4000" b="1" dirty="0">
                <a:solidFill>
                  <a:srgbClr val="006600"/>
                </a:solidFill>
              </a:rPr>
              <a:t>Ons </a:t>
            </a:r>
            <a:r>
              <a:rPr lang="nl-NL" altLang="nl-NL" sz="4000" b="1" dirty="0" smtClean="0">
                <a:solidFill>
                  <a:srgbClr val="006600"/>
                </a:solidFill>
              </a:rPr>
              <a:t>Doel</a:t>
            </a:r>
            <a:r>
              <a:rPr lang="nl-NL" altLang="nl-NL" sz="4000" b="1" dirty="0">
                <a:solidFill>
                  <a:srgbClr val="006600"/>
                </a:solidFill>
              </a:rPr>
              <a:t>:</a:t>
            </a:r>
            <a:endParaRPr lang="nl-NL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" y="260648"/>
            <a:ext cx="1368152" cy="8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2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99" y="6021288"/>
            <a:ext cx="1007517" cy="7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sp>
        <p:nvSpPr>
          <p:cNvPr id="7174" name="Rechthoek 2"/>
          <p:cNvSpPr>
            <a:spLocks noChangeArrowheads="1"/>
          </p:cNvSpPr>
          <p:nvPr/>
        </p:nvSpPr>
        <p:spPr bwMode="auto">
          <a:xfrm>
            <a:off x="1403350" y="3094038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009900"/>
                </a:solidFill>
              </a:rPr>
              <a:t>. </a:t>
            </a:r>
          </a:p>
        </p:txBody>
      </p:sp>
      <p:sp>
        <p:nvSpPr>
          <p:cNvPr id="7175" name="Tekstvak 3"/>
          <p:cNvSpPr txBox="1">
            <a:spLocks noChangeArrowheads="1"/>
          </p:cNvSpPr>
          <p:nvPr/>
        </p:nvSpPr>
        <p:spPr bwMode="auto">
          <a:xfrm>
            <a:off x="1403350" y="1233735"/>
            <a:ext cx="754384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>
                <a:solidFill>
                  <a:srgbClr val="006600"/>
                </a:solidFill>
              </a:rPr>
              <a:t>Wat hebben we reeds </a:t>
            </a:r>
            <a:r>
              <a:rPr lang="nl-NL" altLang="nl-NL" sz="3600" b="1" dirty="0" smtClean="0">
                <a:solidFill>
                  <a:srgbClr val="006600"/>
                </a:solidFill>
              </a:rPr>
              <a:t>gerealiseerd?</a:t>
            </a:r>
            <a:endParaRPr lang="nl-NL" altLang="nl-NL" sz="3600" b="1" dirty="0">
              <a:solidFill>
                <a:srgbClr val="006600"/>
              </a:solidFill>
            </a:endParaRPr>
          </a:p>
        </p:txBody>
      </p:sp>
      <p:sp>
        <p:nvSpPr>
          <p:cNvPr id="7176" name="Rechthoek 2"/>
          <p:cNvSpPr>
            <a:spLocks noChangeArrowheads="1"/>
          </p:cNvSpPr>
          <p:nvPr/>
        </p:nvSpPr>
        <p:spPr bwMode="auto">
          <a:xfrm>
            <a:off x="1403350" y="1988840"/>
            <a:ext cx="712909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>
                <a:solidFill>
                  <a:srgbClr val="006600"/>
                </a:solidFill>
              </a:rPr>
              <a:t>De belangrijkste </a:t>
            </a:r>
            <a:r>
              <a:rPr lang="nl-NL" altLang="nl-NL" sz="2000" dirty="0" smtClean="0">
                <a:solidFill>
                  <a:srgbClr val="006600"/>
                </a:solidFill>
              </a:rPr>
              <a:t>knelpunten in </a:t>
            </a:r>
            <a:r>
              <a:rPr lang="nl-NL" altLang="nl-NL" sz="2000" dirty="0">
                <a:solidFill>
                  <a:srgbClr val="006600"/>
                </a:solidFill>
              </a:rPr>
              <a:t>beeld </a:t>
            </a:r>
            <a:r>
              <a:rPr lang="nl-NL" altLang="nl-NL" sz="2000" dirty="0" smtClean="0">
                <a:solidFill>
                  <a:srgbClr val="006600"/>
                </a:solidFill>
              </a:rPr>
              <a:t>gebracht.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006600"/>
                </a:solidFill>
              </a:rPr>
              <a:t>Structuur en continuïteit geborgd door periodiek schoonmaken.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006600"/>
                </a:solidFill>
              </a:rPr>
              <a:t>Twee keer per jaar met vrijwilligers een grote schoonmaakactie.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006600"/>
                </a:solidFill>
              </a:rPr>
              <a:t>12 grote partners, bedrijven, winkels</a:t>
            </a:r>
            <a:r>
              <a:rPr lang="nl-NL" altLang="nl-NL" sz="2000" dirty="0">
                <a:solidFill>
                  <a:srgbClr val="006600"/>
                </a:solidFill>
              </a:rPr>
              <a:t>, </a:t>
            </a:r>
            <a:r>
              <a:rPr lang="nl-NL" altLang="nl-NL" sz="2000" dirty="0" smtClean="0">
                <a:solidFill>
                  <a:srgbClr val="006600"/>
                </a:solidFill>
              </a:rPr>
              <a:t>verenigingen, scholen, </a:t>
            </a:r>
            <a:r>
              <a:rPr lang="nl-NL" altLang="nl-NL" sz="2000" dirty="0" err="1" smtClean="0">
                <a:solidFill>
                  <a:srgbClr val="006600"/>
                </a:solidFill>
              </a:rPr>
              <a:t>Domushuis</a:t>
            </a:r>
            <a:r>
              <a:rPr lang="nl-NL" altLang="nl-NL" sz="2000" dirty="0" smtClean="0">
                <a:solidFill>
                  <a:srgbClr val="006600"/>
                </a:solidFill>
              </a:rPr>
              <a:t> en moskee hebben een gedeelte van de wijk geadopteerd.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006600"/>
                </a:solidFill>
              </a:rPr>
              <a:t>70 g</a:t>
            </a:r>
            <a:r>
              <a:rPr lang="nl-NL" altLang="nl-NL" sz="2000" dirty="0" smtClean="0">
                <a:solidFill>
                  <a:srgbClr val="006600"/>
                </a:solidFill>
              </a:rPr>
              <a:t>eregistreerde </a:t>
            </a:r>
            <a:r>
              <a:rPr lang="nl-NL" altLang="nl-NL" sz="2000" dirty="0" smtClean="0">
                <a:solidFill>
                  <a:srgbClr val="006600"/>
                </a:solidFill>
              </a:rPr>
              <a:t>bewoners houden rondom hun huis en de  omgeving schoon en opgeruimd.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006600"/>
                </a:solidFill>
              </a:rPr>
              <a:t>Scholen </a:t>
            </a:r>
            <a:r>
              <a:rPr lang="nl-NL" altLang="nl-NL" sz="2000" dirty="0">
                <a:solidFill>
                  <a:srgbClr val="006600"/>
                </a:solidFill>
              </a:rPr>
              <a:t>ontwikkelen lesprogramma’s om kinderen bewust te maken van zwerfafval.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>
                <a:solidFill>
                  <a:srgbClr val="006600"/>
                </a:solidFill>
              </a:rPr>
              <a:t>Opvallende afvalbakken op </a:t>
            </a:r>
            <a:r>
              <a:rPr lang="nl-NL" altLang="nl-NL" sz="2000" dirty="0" smtClean="0">
                <a:solidFill>
                  <a:srgbClr val="006600"/>
                </a:solidFill>
              </a:rPr>
              <a:t>zogenaamde snoeproute.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altLang="nl-NL" sz="2000" dirty="0" smtClean="0">
                <a:solidFill>
                  <a:srgbClr val="006600"/>
                </a:solidFill>
              </a:rPr>
              <a:t>Betrokkenheid bij onderzoek afvalbakken en hondenvoorzieningen in de wijk door de gemeente.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 smtClean="0">
              <a:solidFill>
                <a:srgbClr val="0099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" y="-17224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1"/>
          <p:cNvSpPr txBox="1">
            <a:spLocks noChangeArrowheads="1"/>
          </p:cNvSpPr>
          <p:nvPr/>
        </p:nvSpPr>
        <p:spPr bwMode="auto">
          <a:xfrm>
            <a:off x="1871945" y="1268760"/>
            <a:ext cx="5976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 smtClean="0">
                <a:solidFill>
                  <a:srgbClr val="006600"/>
                </a:solidFill>
              </a:rPr>
              <a:t>Blauwe spelden = actieve bewoners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 smtClean="0">
                <a:solidFill>
                  <a:srgbClr val="006600"/>
                </a:solidFill>
              </a:rPr>
              <a:t>Rode spelden met blauw gekleurd gebied = grotere partners</a:t>
            </a:r>
            <a:endParaRPr lang="nl-NL" altLang="nl-NL" sz="1800" dirty="0">
              <a:solidFill>
                <a:srgbClr val="0066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15366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1403648" cy="8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3" y="1988840"/>
            <a:ext cx="5960640" cy="44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wijkger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97" y="5949279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90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-4976"/>
            <a:ext cx="9144000" cy="7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8196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68524"/>
            <a:ext cx="1414739" cy="8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7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198" name="Tekstvak 2"/>
          <p:cNvSpPr txBox="1">
            <a:spLocks noChangeArrowheads="1"/>
          </p:cNvSpPr>
          <p:nvPr/>
        </p:nvSpPr>
        <p:spPr bwMode="auto">
          <a:xfrm>
            <a:off x="1668462" y="1124744"/>
            <a:ext cx="5567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 b="1" dirty="0" smtClean="0">
                <a:solidFill>
                  <a:srgbClr val="009900"/>
                </a:solidFill>
              </a:rPr>
              <a:t>               </a:t>
            </a:r>
            <a:r>
              <a:rPr lang="nl-NL" altLang="nl-NL" sz="2800" b="1" dirty="0" smtClean="0">
                <a:solidFill>
                  <a:srgbClr val="006600"/>
                </a:solidFill>
              </a:rPr>
              <a:t>Waar zijn we trots op?</a:t>
            </a:r>
            <a:endParaRPr lang="nl-NL" altLang="nl-NL" sz="2800" b="1" dirty="0">
              <a:solidFill>
                <a:srgbClr val="006600"/>
              </a:solidFill>
            </a:endParaRPr>
          </a:p>
        </p:txBody>
      </p:sp>
      <p:sp>
        <p:nvSpPr>
          <p:cNvPr id="8199" name="Tekstvak 3"/>
          <p:cNvSpPr txBox="1">
            <a:spLocks noChangeArrowheads="1"/>
          </p:cNvSpPr>
          <p:nvPr/>
        </p:nvSpPr>
        <p:spPr bwMode="auto">
          <a:xfrm>
            <a:off x="1668462" y="1916832"/>
            <a:ext cx="67691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 err="1" smtClean="0">
                <a:solidFill>
                  <a:srgbClr val="006600"/>
                </a:solidFill>
              </a:rPr>
              <a:t>Venlo-Zuid</a:t>
            </a:r>
            <a:r>
              <a:rPr lang="nl-NL" altLang="nl-NL" sz="2400" dirty="0" smtClean="0">
                <a:solidFill>
                  <a:srgbClr val="006600"/>
                </a:solidFill>
              </a:rPr>
              <a:t> </a:t>
            </a:r>
            <a:r>
              <a:rPr lang="nl-NL" altLang="nl-NL" sz="2400" dirty="0">
                <a:solidFill>
                  <a:srgbClr val="006600"/>
                </a:solidFill>
              </a:rPr>
              <a:t>is langzaam schoner aan het worden.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 smtClean="0">
                <a:solidFill>
                  <a:srgbClr val="006600"/>
                </a:solidFill>
              </a:rPr>
              <a:t>Meer bewustwording </a:t>
            </a:r>
            <a:r>
              <a:rPr lang="nl-NL" altLang="nl-NL" sz="2400" dirty="0">
                <a:solidFill>
                  <a:srgbClr val="006600"/>
                </a:solidFill>
              </a:rPr>
              <a:t>bij de bewoners</a:t>
            </a:r>
            <a:r>
              <a:rPr lang="nl-NL" altLang="nl-NL" sz="2400" dirty="0" smtClean="0">
                <a:solidFill>
                  <a:srgbClr val="0066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 smtClean="0">
                <a:solidFill>
                  <a:srgbClr val="006600"/>
                </a:solidFill>
              </a:rPr>
              <a:t>Van schoonmaken naar schoon houden door adoptieplan.</a:t>
            </a:r>
            <a:endParaRPr lang="nl-NL" altLang="nl-NL" sz="2400" dirty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>
                <a:solidFill>
                  <a:srgbClr val="006600"/>
                </a:solidFill>
              </a:rPr>
              <a:t>We zijn voor veel andere </a:t>
            </a:r>
            <a:r>
              <a:rPr lang="nl-NL" altLang="nl-NL" sz="2400" dirty="0" smtClean="0">
                <a:solidFill>
                  <a:srgbClr val="006600"/>
                </a:solidFill>
              </a:rPr>
              <a:t>wijken </a:t>
            </a:r>
            <a:r>
              <a:rPr lang="nl-NL" altLang="nl-NL" sz="2400" dirty="0">
                <a:solidFill>
                  <a:srgbClr val="006600"/>
                </a:solidFill>
              </a:rPr>
              <a:t>een voorbeeld.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 smtClean="0">
                <a:solidFill>
                  <a:srgbClr val="006600"/>
                </a:solidFill>
              </a:rPr>
              <a:t>Medewerking vanuit de </a:t>
            </a:r>
            <a:r>
              <a:rPr lang="nl-NL" altLang="nl-NL" sz="2400" dirty="0">
                <a:solidFill>
                  <a:srgbClr val="006600"/>
                </a:solidFill>
              </a:rPr>
              <a:t>gemeente. 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>
                <a:solidFill>
                  <a:srgbClr val="006600"/>
                </a:solidFill>
              </a:rPr>
              <a:t>Officieel </a:t>
            </a:r>
            <a:r>
              <a:rPr lang="nl-NL" altLang="nl-NL" sz="2400" dirty="0" smtClean="0">
                <a:solidFill>
                  <a:srgbClr val="006600"/>
                </a:solidFill>
              </a:rPr>
              <a:t>coördinator </a:t>
            </a:r>
            <a:r>
              <a:rPr lang="nl-NL" altLang="nl-NL" sz="2400" dirty="0">
                <a:solidFill>
                  <a:srgbClr val="006600"/>
                </a:solidFill>
              </a:rPr>
              <a:t>van postcodegebied </a:t>
            </a:r>
            <a:r>
              <a:rPr lang="nl-NL" altLang="nl-NL" sz="2400" dirty="0" smtClean="0">
                <a:solidFill>
                  <a:srgbClr val="006600"/>
                </a:solidFill>
              </a:rPr>
              <a:t>5912.</a:t>
            </a:r>
            <a:endParaRPr lang="nl-NL" altLang="nl-NL" sz="2400" dirty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>
                <a:solidFill>
                  <a:srgbClr val="006600"/>
                </a:solidFill>
              </a:rPr>
              <a:t>Financiële middelen om bestaande en nieuwe partners </a:t>
            </a:r>
            <a:r>
              <a:rPr lang="nl-NL" altLang="nl-NL" sz="2400" dirty="0" smtClean="0">
                <a:solidFill>
                  <a:srgbClr val="006600"/>
                </a:solidFill>
              </a:rPr>
              <a:t>hiervoor te </a:t>
            </a:r>
            <a:r>
              <a:rPr lang="nl-NL" altLang="nl-NL" sz="2400" dirty="0">
                <a:solidFill>
                  <a:srgbClr val="006600"/>
                </a:solidFill>
              </a:rPr>
              <a:t>belonen</a:t>
            </a:r>
            <a:r>
              <a:rPr lang="nl-NL" altLang="nl-NL" sz="2400" dirty="0" smtClean="0">
                <a:solidFill>
                  <a:srgbClr val="0066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z="2400" dirty="0" smtClean="0">
                <a:solidFill>
                  <a:srgbClr val="006600"/>
                </a:solidFill>
              </a:rPr>
              <a:t>Elk kwartaal ‘n cadeaubon voor 3 actieve bewoners.</a:t>
            </a:r>
          </a:p>
          <a:p>
            <a:pPr marL="0" indent="0" eaLnBrk="1" hangingPunct="1"/>
            <a:endParaRPr lang="nl-NL" altLang="nl-NL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Venlo-Zuid-Schoon doen we samen!</a:t>
            </a:r>
          </a:p>
        </p:txBody>
      </p:sp>
      <p:pic>
        <p:nvPicPr>
          <p:cNvPr id="8196" name="Picture 2" descr="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" y="116632"/>
            <a:ext cx="1382552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7" name="Picture 3" descr="wijkger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9280"/>
            <a:ext cx="1012328" cy="7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55776" y="4747765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altLang="nl-NL" sz="2400" b="1" i="1" dirty="0" smtClean="0">
                <a:solidFill>
                  <a:srgbClr val="006600"/>
                </a:solidFill>
              </a:rPr>
              <a:t>We </a:t>
            </a:r>
            <a:r>
              <a:rPr lang="nl-NL" altLang="nl-NL" sz="2400" b="1" i="1" dirty="0">
                <a:solidFill>
                  <a:srgbClr val="006600"/>
                </a:solidFill>
              </a:rPr>
              <a:t>zijn pas tevreden als iedereen zijn eigen stoep </a:t>
            </a:r>
            <a:r>
              <a:rPr lang="nl-NL" altLang="nl-NL" sz="2400" b="1" i="1" dirty="0" smtClean="0">
                <a:solidFill>
                  <a:srgbClr val="006600"/>
                </a:solidFill>
              </a:rPr>
              <a:t>schoonhoudt!</a:t>
            </a:r>
            <a:endParaRPr lang="nl-NL" sz="2400" b="1" dirty="0">
              <a:solidFill>
                <a:srgbClr val="006600"/>
              </a:solidFill>
            </a:endParaRPr>
          </a:p>
        </p:txBody>
      </p:sp>
      <p:sp>
        <p:nvSpPr>
          <p:cNvPr id="5" name="Lachebekje 4"/>
          <p:cNvSpPr/>
          <p:nvPr/>
        </p:nvSpPr>
        <p:spPr>
          <a:xfrm>
            <a:off x="2575580" y="908720"/>
            <a:ext cx="4034556" cy="3482664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altLang="nl-NL" sz="3200" b="1" dirty="0">
                <a:solidFill>
                  <a:srgbClr val="009900"/>
                </a:solidFill>
              </a:rPr>
              <a:t> </a:t>
            </a:r>
            <a:r>
              <a:rPr lang="nl-NL" altLang="nl-NL" sz="3200" b="1" dirty="0">
                <a:solidFill>
                  <a:srgbClr val="006600"/>
                </a:solidFill>
              </a:rPr>
              <a:t>Onze </a:t>
            </a:r>
            <a:r>
              <a:rPr lang="nl-NL" altLang="nl-NL" sz="3200" b="1" dirty="0" smtClean="0">
                <a:solidFill>
                  <a:srgbClr val="006600"/>
                </a:solidFill>
              </a:rPr>
              <a:t>     </a:t>
            </a:r>
          </a:p>
          <a:p>
            <a:pPr algn="ctr"/>
            <a:r>
              <a:rPr lang="nl-NL" altLang="nl-NL" sz="3200" b="1" dirty="0">
                <a:solidFill>
                  <a:srgbClr val="006600"/>
                </a:solidFill>
              </a:rPr>
              <a:t> </a:t>
            </a:r>
            <a:r>
              <a:rPr lang="nl-NL" altLang="nl-NL" sz="3200" b="1" dirty="0" smtClean="0">
                <a:solidFill>
                  <a:srgbClr val="006600"/>
                </a:solidFill>
              </a:rPr>
              <a:t>  Uitdaging!</a:t>
            </a:r>
            <a:endParaRPr lang="nl-NL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695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820</TotalTime>
  <Words>627</Words>
  <Application>Microsoft Office PowerPoint</Application>
  <PresentationFormat>Diavoorstelling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Eddie</dc:creator>
  <cp:lastModifiedBy>Ed en Janny</cp:lastModifiedBy>
  <cp:revision>109</cp:revision>
  <cp:lastPrinted>2021-03-05T08:20:30Z</cp:lastPrinted>
  <dcterms:created xsi:type="dcterms:W3CDTF">2013-09-16T13:23:39Z</dcterms:created>
  <dcterms:modified xsi:type="dcterms:W3CDTF">2021-10-28T07:51:40Z</dcterms:modified>
</cp:coreProperties>
</file>