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61" r:id="rId4"/>
    <p:sldId id="281" r:id="rId5"/>
    <p:sldId id="280" r:id="rId6"/>
    <p:sldId id="283" r:id="rId7"/>
    <p:sldId id="267" r:id="rId8"/>
    <p:sldId id="279" r:id="rId9"/>
    <p:sldId id="271" r:id="rId10"/>
    <p:sldId id="272" r:id="rId11"/>
    <p:sldId id="273" r:id="rId12"/>
    <p:sldId id="278" r:id="rId13"/>
    <p:sldId id="274" r:id="rId14"/>
    <p:sldId id="275" r:id="rId15"/>
    <p:sldId id="276" r:id="rId16"/>
    <p:sldId id="277" r:id="rId17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533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283" y="-101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07F7A-0A1B-4032-B3C7-94C47728F31A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F08-0804-460A-9658-65862142D0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62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10C3E-807D-4160-AB90-4F452470AE0D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8F299-206A-4287-9E75-47E24615A6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28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601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64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565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042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6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722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542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03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66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3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36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64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5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643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6</a:t>
            </a:fld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643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64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64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8F299-206A-4287-9E75-47E24615A6E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06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 userDrawn="1"/>
        </p:nvGrpSpPr>
        <p:grpSpPr>
          <a:xfrm>
            <a:off x="0" y="0"/>
            <a:ext cx="12192794" cy="6858000"/>
            <a:chOff x="0" y="0"/>
            <a:chExt cx="12192794" cy="6858000"/>
          </a:xfrm>
        </p:grpSpPr>
        <p:sp>
          <p:nvSpPr>
            <p:cNvPr id="8" name="Rectangle 6"/>
            <p:cNvSpPr/>
            <p:nvPr/>
          </p:nvSpPr>
          <p:spPr>
            <a:xfrm>
              <a:off x="441960" y="0"/>
              <a:ext cx="1175004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9" name="Groep 8"/>
            <p:cNvGrpSpPr/>
            <p:nvPr/>
          </p:nvGrpSpPr>
          <p:grpSpPr>
            <a:xfrm>
              <a:off x="457200" y="0"/>
              <a:ext cx="11734800" cy="662152"/>
              <a:chOff x="457200" y="6195848"/>
              <a:chExt cx="11734800" cy="662152"/>
            </a:xfrm>
          </p:grpSpPr>
          <p:pic>
            <p:nvPicPr>
              <p:cNvPr id="15" name="Afbeelding 14"/>
              <p:cNvPicPr>
                <a:picLocks noChangeAspect="1"/>
              </p:cNvPicPr>
              <p:nvPr/>
            </p:nvPicPr>
            <p:blipFill rotWithShape="1">
              <a:blip r:embed="rId2"/>
              <a:srcRect l="25559" t="19196" r="5581" b="73080"/>
              <a:stretch/>
            </p:blipFill>
            <p:spPr>
              <a:xfrm>
                <a:off x="457200" y="6195848"/>
                <a:ext cx="10052375" cy="662152"/>
              </a:xfrm>
              <a:prstGeom prst="rect">
                <a:avLst/>
              </a:prstGeom>
            </p:spPr>
          </p:pic>
          <p:pic>
            <p:nvPicPr>
              <p:cNvPr id="16" name="Afbeelding 15"/>
              <p:cNvPicPr>
                <a:picLocks noChangeAspect="1"/>
              </p:cNvPicPr>
              <p:nvPr/>
            </p:nvPicPr>
            <p:blipFill rotWithShape="1">
              <a:blip r:embed="rId2"/>
              <a:srcRect l="25559" t="19196" r="5581" b="73080"/>
              <a:stretch/>
            </p:blipFill>
            <p:spPr>
              <a:xfrm>
                <a:off x="1712905" y="6195848"/>
                <a:ext cx="10479095" cy="662152"/>
              </a:xfrm>
              <a:prstGeom prst="rect">
                <a:avLst/>
              </a:prstGeom>
            </p:spPr>
          </p:pic>
        </p:grpSp>
        <p:grpSp>
          <p:nvGrpSpPr>
            <p:cNvPr id="10" name="Groep 9"/>
            <p:cNvGrpSpPr/>
            <p:nvPr/>
          </p:nvGrpSpPr>
          <p:grpSpPr>
            <a:xfrm>
              <a:off x="457200" y="6195848"/>
              <a:ext cx="11734800" cy="662152"/>
              <a:chOff x="457200" y="6195848"/>
              <a:chExt cx="11734800" cy="662152"/>
            </a:xfrm>
          </p:grpSpPr>
          <p:pic>
            <p:nvPicPr>
              <p:cNvPr id="13" name="Afbeelding 12"/>
              <p:cNvPicPr>
                <a:picLocks noChangeAspect="1"/>
              </p:cNvPicPr>
              <p:nvPr/>
            </p:nvPicPr>
            <p:blipFill rotWithShape="1">
              <a:blip r:embed="rId2"/>
              <a:srcRect l="25559" t="19196" r="5581" b="73080"/>
              <a:stretch/>
            </p:blipFill>
            <p:spPr>
              <a:xfrm>
                <a:off x="457200" y="6195848"/>
                <a:ext cx="10052375" cy="662152"/>
              </a:xfrm>
              <a:prstGeom prst="rect">
                <a:avLst/>
              </a:prstGeom>
            </p:spPr>
          </p:pic>
          <p:pic>
            <p:nvPicPr>
              <p:cNvPr id="14" name="Afbeelding 13"/>
              <p:cNvPicPr>
                <a:picLocks noChangeAspect="1"/>
              </p:cNvPicPr>
              <p:nvPr/>
            </p:nvPicPr>
            <p:blipFill rotWithShape="1">
              <a:blip r:embed="rId2"/>
              <a:srcRect l="25559" t="19196" r="5581" b="73080"/>
              <a:stretch/>
            </p:blipFill>
            <p:spPr>
              <a:xfrm>
                <a:off x="1712905" y="6195848"/>
                <a:ext cx="10479095" cy="662152"/>
              </a:xfrm>
              <a:prstGeom prst="rect">
                <a:avLst/>
              </a:prstGeom>
            </p:spPr>
          </p:pic>
        </p:grpSp>
        <p:sp>
          <p:nvSpPr>
            <p:cNvPr id="11" name="Vrije vorm 10"/>
            <p:cNvSpPr/>
            <p:nvPr/>
          </p:nvSpPr>
          <p:spPr>
            <a:xfrm>
              <a:off x="9238593" y="0"/>
              <a:ext cx="2954201" cy="1434662"/>
            </a:xfrm>
            <a:custGeom>
              <a:avLst/>
              <a:gdLst>
                <a:gd name="connsiteX0" fmla="*/ 0 w 3326524"/>
                <a:gd name="connsiteY0" fmla="*/ 0 h 1434662"/>
                <a:gd name="connsiteX1" fmla="*/ 567558 w 3326524"/>
                <a:gd name="connsiteY1" fmla="*/ 1434662 h 1434662"/>
                <a:gd name="connsiteX2" fmla="*/ 3326524 w 3326524"/>
                <a:gd name="connsiteY2" fmla="*/ 851338 h 1434662"/>
                <a:gd name="connsiteX3" fmla="*/ 3310758 w 3326524"/>
                <a:gd name="connsiteY3" fmla="*/ 15766 h 1434662"/>
                <a:gd name="connsiteX4" fmla="*/ 0 w 3326524"/>
                <a:gd name="connsiteY4" fmla="*/ 0 h 1434662"/>
                <a:gd name="connsiteX0" fmla="*/ 0 w 3110300"/>
                <a:gd name="connsiteY0" fmla="*/ 0 h 1434662"/>
                <a:gd name="connsiteX1" fmla="*/ 351334 w 3110300"/>
                <a:gd name="connsiteY1" fmla="*/ 1434662 h 1434662"/>
                <a:gd name="connsiteX2" fmla="*/ 3110300 w 3110300"/>
                <a:gd name="connsiteY2" fmla="*/ 851338 h 1434662"/>
                <a:gd name="connsiteX3" fmla="*/ 3094534 w 3110300"/>
                <a:gd name="connsiteY3" fmla="*/ 15766 h 1434662"/>
                <a:gd name="connsiteX4" fmla="*/ 0 w 3110300"/>
                <a:gd name="connsiteY4" fmla="*/ 0 h 1434662"/>
                <a:gd name="connsiteX0" fmla="*/ 0 w 3110300"/>
                <a:gd name="connsiteY0" fmla="*/ 0 h 1434662"/>
                <a:gd name="connsiteX1" fmla="*/ 351334 w 3110300"/>
                <a:gd name="connsiteY1" fmla="*/ 1434662 h 1434662"/>
                <a:gd name="connsiteX2" fmla="*/ 3110300 w 3110300"/>
                <a:gd name="connsiteY2" fmla="*/ 851338 h 1434662"/>
                <a:gd name="connsiteX3" fmla="*/ 3077930 w 3110300"/>
                <a:gd name="connsiteY3" fmla="*/ 15766 h 1434662"/>
                <a:gd name="connsiteX4" fmla="*/ 0 w 3110300"/>
                <a:gd name="connsiteY4" fmla="*/ 0 h 1434662"/>
                <a:gd name="connsiteX0" fmla="*/ 0 w 3111136"/>
                <a:gd name="connsiteY0" fmla="*/ 0 h 1434662"/>
                <a:gd name="connsiteX1" fmla="*/ 351334 w 3111136"/>
                <a:gd name="connsiteY1" fmla="*/ 1434662 h 1434662"/>
                <a:gd name="connsiteX2" fmla="*/ 3110300 w 3111136"/>
                <a:gd name="connsiteY2" fmla="*/ 851338 h 1434662"/>
                <a:gd name="connsiteX3" fmla="*/ 3111136 w 3111136"/>
                <a:gd name="connsiteY3" fmla="*/ 1 h 1434662"/>
                <a:gd name="connsiteX4" fmla="*/ 0 w 3111136"/>
                <a:gd name="connsiteY4" fmla="*/ 0 h 14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136" h="1434662">
                  <a:moveTo>
                    <a:pt x="0" y="0"/>
                  </a:moveTo>
                  <a:lnTo>
                    <a:pt x="351334" y="1434662"/>
                  </a:lnTo>
                  <a:lnTo>
                    <a:pt x="3110300" y="851338"/>
                  </a:lnTo>
                  <a:cubicBezTo>
                    <a:pt x="3110579" y="567559"/>
                    <a:pt x="3110857" y="283780"/>
                    <a:pt x="3111136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6"/>
            <p:cNvSpPr/>
            <p:nvPr/>
          </p:nvSpPr>
          <p:spPr>
            <a:xfrm>
              <a:off x="0" y="0"/>
              <a:ext cx="457200" cy="685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25 september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34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55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47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20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265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39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3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91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66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23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28F1-CB8E-4E6B-A2A2-2A3F5EF250EB}" type="datetimeFigureOut">
              <a:rPr lang="nl-NL" smtClean="0"/>
              <a:t>4-3-2015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4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 userDrawn="1"/>
        </p:nvGrpSpPr>
        <p:grpSpPr>
          <a:xfrm>
            <a:off x="0" y="0"/>
            <a:ext cx="12192794" cy="6858000"/>
            <a:chOff x="0" y="0"/>
            <a:chExt cx="12192794" cy="6858000"/>
          </a:xfrm>
        </p:grpSpPr>
        <p:sp>
          <p:nvSpPr>
            <p:cNvPr id="8" name="Rectangle 6"/>
            <p:cNvSpPr/>
            <p:nvPr/>
          </p:nvSpPr>
          <p:spPr>
            <a:xfrm>
              <a:off x="441960" y="0"/>
              <a:ext cx="11750040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9" name="Groep 8"/>
            <p:cNvGrpSpPr/>
            <p:nvPr/>
          </p:nvGrpSpPr>
          <p:grpSpPr>
            <a:xfrm>
              <a:off x="457200" y="0"/>
              <a:ext cx="11734800" cy="662152"/>
              <a:chOff x="457200" y="6195848"/>
              <a:chExt cx="11734800" cy="662152"/>
            </a:xfrm>
          </p:grpSpPr>
          <p:pic>
            <p:nvPicPr>
              <p:cNvPr id="15" name="Afbeelding 14"/>
              <p:cNvPicPr>
                <a:picLocks noChangeAspect="1"/>
              </p:cNvPicPr>
              <p:nvPr/>
            </p:nvPicPr>
            <p:blipFill rotWithShape="1">
              <a:blip r:embed="rId13"/>
              <a:srcRect l="25559" t="19196" r="5581" b="73080"/>
              <a:stretch/>
            </p:blipFill>
            <p:spPr>
              <a:xfrm>
                <a:off x="457200" y="6195848"/>
                <a:ext cx="10052375" cy="662152"/>
              </a:xfrm>
              <a:prstGeom prst="rect">
                <a:avLst/>
              </a:prstGeom>
            </p:spPr>
          </p:pic>
          <p:pic>
            <p:nvPicPr>
              <p:cNvPr id="16" name="Afbeelding 15"/>
              <p:cNvPicPr>
                <a:picLocks noChangeAspect="1"/>
              </p:cNvPicPr>
              <p:nvPr/>
            </p:nvPicPr>
            <p:blipFill rotWithShape="1">
              <a:blip r:embed="rId13"/>
              <a:srcRect l="25559" t="19196" r="5581" b="73080"/>
              <a:stretch/>
            </p:blipFill>
            <p:spPr>
              <a:xfrm>
                <a:off x="1712905" y="6195848"/>
                <a:ext cx="10479095" cy="662152"/>
              </a:xfrm>
              <a:prstGeom prst="rect">
                <a:avLst/>
              </a:prstGeom>
            </p:spPr>
          </p:pic>
        </p:grpSp>
        <p:grpSp>
          <p:nvGrpSpPr>
            <p:cNvPr id="10" name="Groep 9"/>
            <p:cNvGrpSpPr/>
            <p:nvPr/>
          </p:nvGrpSpPr>
          <p:grpSpPr>
            <a:xfrm>
              <a:off x="457200" y="6195848"/>
              <a:ext cx="11734800" cy="662152"/>
              <a:chOff x="457200" y="6195848"/>
              <a:chExt cx="11734800" cy="662152"/>
            </a:xfrm>
          </p:grpSpPr>
          <p:pic>
            <p:nvPicPr>
              <p:cNvPr id="13" name="Afbeelding 12"/>
              <p:cNvPicPr>
                <a:picLocks noChangeAspect="1"/>
              </p:cNvPicPr>
              <p:nvPr/>
            </p:nvPicPr>
            <p:blipFill rotWithShape="1">
              <a:blip r:embed="rId13"/>
              <a:srcRect l="25559" t="19196" r="5581" b="73080"/>
              <a:stretch/>
            </p:blipFill>
            <p:spPr>
              <a:xfrm>
                <a:off x="457200" y="6195848"/>
                <a:ext cx="10052375" cy="662152"/>
              </a:xfrm>
              <a:prstGeom prst="rect">
                <a:avLst/>
              </a:prstGeom>
            </p:spPr>
          </p:pic>
          <p:pic>
            <p:nvPicPr>
              <p:cNvPr id="14" name="Afbeelding 13"/>
              <p:cNvPicPr>
                <a:picLocks noChangeAspect="1"/>
              </p:cNvPicPr>
              <p:nvPr/>
            </p:nvPicPr>
            <p:blipFill rotWithShape="1">
              <a:blip r:embed="rId13"/>
              <a:srcRect l="25559" t="19196" r="5581" b="73080"/>
              <a:stretch/>
            </p:blipFill>
            <p:spPr>
              <a:xfrm>
                <a:off x="1712905" y="6195848"/>
                <a:ext cx="10479095" cy="662152"/>
              </a:xfrm>
              <a:prstGeom prst="rect">
                <a:avLst/>
              </a:prstGeom>
            </p:spPr>
          </p:pic>
        </p:grpSp>
        <p:sp>
          <p:nvSpPr>
            <p:cNvPr id="11" name="Vrije vorm 10"/>
            <p:cNvSpPr/>
            <p:nvPr/>
          </p:nvSpPr>
          <p:spPr>
            <a:xfrm>
              <a:off x="9238593" y="0"/>
              <a:ext cx="2954201" cy="1434662"/>
            </a:xfrm>
            <a:custGeom>
              <a:avLst/>
              <a:gdLst>
                <a:gd name="connsiteX0" fmla="*/ 0 w 3326524"/>
                <a:gd name="connsiteY0" fmla="*/ 0 h 1434662"/>
                <a:gd name="connsiteX1" fmla="*/ 567558 w 3326524"/>
                <a:gd name="connsiteY1" fmla="*/ 1434662 h 1434662"/>
                <a:gd name="connsiteX2" fmla="*/ 3326524 w 3326524"/>
                <a:gd name="connsiteY2" fmla="*/ 851338 h 1434662"/>
                <a:gd name="connsiteX3" fmla="*/ 3310758 w 3326524"/>
                <a:gd name="connsiteY3" fmla="*/ 15766 h 1434662"/>
                <a:gd name="connsiteX4" fmla="*/ 0 w 3326524"/>
                <a:gd name="connsiteY4" fmla="*/ 0 h 1434662"/>
                <a:gd name="connsiteX0" fmla="*/ 0 w 3110300"/>
                <a:gd name="connsiteY0" fmla="*/ 0 h 1434662"/>
                <a:gd name="connsiteX1" fmla="*/ 351334 w 3110300"/>
                <a:gd name="connsiteY1" fmla="*/ 1434662 h 1434662"/>
                <a:gd name="connsiteX2" fmla="*/ 3110300 w 3110300"/>
                <a:gd name="connsiteY2" fmla="*/ 851338 h 1434662"/>
                <a:gd name="connsiteX3" fmla="*/ 3094534 w 3110300"/>
                <a:gd name="connsiteY3" fmla="*/ 15766 h 1434662"/>
                <a:gd name="connsiteX4" fmla="*/ 0 w 3110300"/>
                <a:gd name="connsiteY4" fmla="*/ 0 h 1434662"/>
                <a:gd name="connsiteX0" fmla="*/ 0 w 3110300"/>
                <a:gd name="connsiteY0" fmla="*/ 0 h 1434662"/>
                <a:gd name="connsiteX1" fmla="*/ 351334 w 3110300"/>
                <a:gd name="connsiteY1" fmla="*/ 1434662 h 1434662"/>
                <a:gd name="connsiteX2" fmla="*/ 3110300 w 3110300"/>
                <a:gd name="connsiteY2" fmla="*/ 851338 h 1434662"/>
                <a:gd name="connsiteX3" fmla="*/ 3077930 w 3110300"/>
                <a:gd name="connsiteY3" fmla="*/ 15766 h 1434662"/>
                <a:gd name="connsiteX4" fmla="*/ 0 w 3110300"/>
                <a:gd name="connsiteY4" fmla="*/ 0 h 1434662"/>
                <a:gd name="connsiteX0" fmla="*/ 0 w 3111136"/>
                <a:gd name="connsiteY0" fmla="*/ 0 h 1434662"/>
                <a:gd name="connsiteX1" fmla="*/ 351334 w 3111136"/>
                <a:gd name="connsiteY1" fmla="*/ 1434662 h 1434662"/>
                <a:gd name="connsiteX2" fmla="*/ 3110300 w 3111136"/>
                <a:gd name="connsiteY2" fmla="*/ 851338 h 1434662"/>
                <a:gd name="connsiteX3" fmla="*/ 3111136 w 3111136"/>
                <a:gd name="connsiteY3" fmla="*/ 1 h 1434662"/>
                <a:gd name="connsiteX4" fmla="*/ 0 w 3111136"/>
                <a:gd name="connsiteY4" fmla="*/ 0 h 143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1136" h="1434662">
                  <a:moveTo>
                    <a:pt x="0" y="0"/>
                  </a:moveTo>
                  <a:lnTo>
                    <a:pt x="351334" y="1434662"/>
                  </a:lnTo>
                  <a:lnTo>
                    <a:pt x="3110300" y="851338"/>
                  </a:lnTo>
                  <a:cubicBezTo>
                    <a:pt x="3110579" y="567559"/>
                    <a:pt x="3110857" y="283780"/>
                    <a:pt x="3111136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tangle 6"/>
            <p:cNvSpPr/>
            <p:nvPr/>
          </p:nvSpPr>
          <p:spPr>
            <a:xfrm>
              <a:off x="0" y="0"/>
              <a:ext cx="457200" cy="6858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25 september 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DCA6-E4E3-40CF-8368-A224A2A9A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4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r="760" b="369"/>
          <a:stretch/>
        </p:blipFill>
        <p:spPr>
          <a:xfrm>
            <a:off x="9595007" y="212371"/>
            <a:ext cx="2145985" cy="120763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Parkeeronderzoek Venlo</a:t>
            </a:r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91769"/>
          </a:xfrm>
        </p:spPr>
        <p:txBody>
          <a:bodyPr>
            <a:normAutofit fontScale="70000" lnSpcReduction="20000"/>
          </a:bodyPr>
          <a:lstStyle/>
          <a:p>
            <a:r>
              <a:rPr lang="nl-NL" sz="4600" dirty="0" smtClean="0"/>
              <a:t>Werkgroep Parkeren</a:t>
            </a:r>
          </a:p>
          <a:p>
            <a:r>
              <a:rPr lang="nl-NL" sz="4600" dirty="0" smtClean="0"/>
              <a:t>9 maart 2015</a:t>
            </a:r>
          </a:p>
          <a:p>
            <a:endParaRPr lang="nl-NL" dirty="0"/>
          </a:p>
          <a:p>
            <a:r>
              <a:rPr lang="nl-NL" dirty="0" smtClean="0"/>
              <a:t>Monique Pluim (Empaction)</a:t>
            </a:r>
          </a:p>
          <a:p>
            <a:r>
              <a:rPr lang="nl-NL" dirty="0" smtClean="0"/>
              <a:t>Rogier Kuypers (Empaction)</a:t>
            </a:r>
          </a:p>
          <a:p>
            <a:r>
              <a:rPr lang="nl-NL" dirty="0" smtClean="0"/>
              <a:t>Joost Schaftrat (DataCount)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36" y="4033689"/>
            <a:ext cx="2246925" cy="11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Fietsparkeren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Idem auto parkeeronderzoek</a:t>
            </a:r>
          </a:p>
          <a:p>
            <a:r>
              <a:rPr lang="nl-NL" dirty="0" smtClean="0"/>
              <a:t>Capaciteitsmeting </a:t>
            </a:r>
          </a:p>
          <a:p>
            <a:r>
              <a:rPr lang="nl-NL" dirty="0" smtClean="0"/>
              <a:t>Bezettingsmeting</a:t>
            </a:r>
          </a:p>
          <a:p>
            <a:r>
              <a:rPr lang="nl-NL" dirty="0" smtClean="0"/>
              <a:t>Meetmomenten (6 metingen) + aanvullende metingen</a:t>
            </a:r>
          </a:p>
          <a:p>
            <a:r>
              <a:rPr lang="nl-NL" dirty="0" smtClean="0"/>
              <a:t>Meetgebied: binnenstad en stationsgebied</a:t>
            </a:r>
          </a:p>
          <a:p>
            <a:r>
              <a:rPr lang="nl-NL" dirty="0" smtClean="0"/>
              <a:t>Onderscheid in:</a:t>
            </a:r>
          </a:p>
          <a:p>
            <a:pPr lvl="1"/>
            <a:r>
              <a:rPr lang="nl-NL" dirty="0" smtClean="0"/>
              <a:t>Type fietsenstalling;</a:t>
            </a:r>
          </a:p>
          <a:p>
            <a:pPr lvl="1"/>
            <a:r>
              <a:rPr lang="nl-NL" dirty="0" smtClean="0"/>
              <a:t>Goed gestald / ‘semi goed’ gestald / wildparkeerders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2" t="14389" r="31386" b="10627"/>
          <a:stretch/>
        </p:blipFill>
        <p:spPr bwMode="auto">
          <a:xfrm>
            <a:off x="9017252" y="2671584"/>
            <a:ext cx="3109036" cy="32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8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Analyse onderzoeksresultaten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157642" cy="4351338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Analyse parkeermetingen</a:t>
            </a:r>
          </a:p>
          <a:p>
            <a:r>
              <a:rPr lang="nl-NL" dirty="0" smtClean="0"/>
              <a:t>Analyse fietsmeting</a:t>
            </a:r>
          </a:p>
          <a:p>
            <a:r>
              <a:rPr lang="nl-NL" dirty="0" smtClean="0"/>
              <a:t>Analyse enquête resultaten</a:t>
            </a:r>
          </a:p>
          <a:p>
            <a:r>
              <a:rPr lang="nl-NL" dirty="0" smtClean="0"/>
              <a:t>Concept rapportage veldwerkonderzoek</a:t>
            </a:r>
          </a:p>
          <a:p>
            <a:pPr marL="914400" lvl="2" indent="0">
              <a:buNone/>
            </a:pPr>
            <a:r>
              <a:rPr lang="nl-NL" dirty="0"/>
              <a:t>	</a:t>
            </a:r>
            <a:r>
              <a:rPr lang="nl-NL" dirty="0" smtClean="0"/>
              <a:t>		</a:t>
            </a:r>
            <a:endParaRPr lang="nl-NL" dirty="0"/>
          </a:p>
          <a:p>
            <a:r>
              <a:rPr lang="nl-NL" dirty="0" smtClean="0"/>
              <a:t>Analyse bezettingscijfers parkeergarages/-terreinen o.b.v. PMS</a:t>
            </a:r>
          </a:p>
          <a:p>
            <a:r>
              <a:rPr lang="nl-NL" dirty="0" smtClean="0"/>
              <a:t>Analyse </a:t>
            </a:r>
            <a:r>
              <a:rPr lang="nl-NL" dirty="0" smtClean="0"/>
              <a:t>historische data t.b.v. trendanalyse</a:t>
            </a:r>
          </a:p>
          <a:p>
            <a:pPr lvl="1"/>
            <a:r>
              <a:rPr lang="nl-NL" dirty="0" smtClean="0"/>
              <a:t>Aantal bezoekers;</a:t>
            </a:r>
          </a:p>
          <a:p>
            <a:pPr lvl="1"/>
            <a:r>
              <a:rPr lang="nl-NL" dirty="0" smtClean="0"/>
              <a:t>Aantal verkochte parkeeruren;</a:t>
            </a:r>
          </a:p>
          <a:p>
            <a:pPr lvl="1"/>
            <a:r>
              <a:rPr lang="nl-NL" dirty="0" smtClean="0"/>
              <a:t>Trend verblijfsduur bezoekers in Venlo. 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r>
              <a:rPr lang="nl-NL" sz="3500" dirty="0" smtClean="0"/>
              <a:t>= Foto huidige situatie binnenstad Venlo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8428776" y="4065005"/>
            <a:ext cx="3422209" cy="2009869"/>
            <a:chOff x="469783" y="1577237"/>
            <a:chExt cx="6912324" cy="449018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783" y="1577237"/>
              <a:ext cx="6912324" cy="4490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Rechte verbindingslijn met pijl 8"/>
            <p:cNvCxnSpPr/>
            <p:nvPr/>
          </p:nvCxnSpPr>
          <p:spPr>
            <a:xfrm>
              <a:off x="1040235" y="3822331"/>
              <a:ext cx="5134062" cy="13620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530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Dynamische parkeerbalans binnenstad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22" y="1620570"/>
            <a:ext cx="4553821" cy="50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53" y="3051017"/>
            <a:ext cx="3842033" cy="2370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98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Parkeerbalans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0855"/>
          </a:xfrm>
        </p:spPr>
        <p:txBody>
          <a:bodyPr>
            <a:normAutofit/>
          </a:bodyPr>
          <a:lstStyle/>
          <a:p>
            <a:r>
              <a:rPr lang="nl-NL" dirty="0" smtClean="0"/>
              <a:t>Huidige </a:t>
            </a:r>
            <a:r>
              <a:rPr lang="nl-NL" dirty="0" smtClean="0"/>
              <a:t>parkeerbalans binnenstad </a:t>
            </a:r>
            <a:r>
              <a:rPr lang="nl-NL" dirty="0" smtClean="0"/>
              <a:t>Venlo (2015):</a:t>
            </a:r>
            <a:endParaRPr lang="nl-NL" dirty="0" smtClean="0"/>
          </a:p>
          <a:p>
            <a:pPr lvl="1"/>
            <a:r>
              <a:rPr lang="nl-NL" dirty="0" smtClean="0"/>
              <a:t>Per deelgebied in binnenstad;</a:t>
            </a:r>
          </a:p>
          <a:p>
            <a:pPr lvl="1"/>
            <a:r>
              <a:rPr lang="nl-NL" dirty="0" smtClean="0"/>
              <a:t>Actuele </a:t>
            </a:r>
            <a:r>
              <a:rPr lang="nl-NL" dirty="0" smtClean="0"/>
              <a:t>balans </a:t>
            </a:r>
            <a:r>
              <a:rPr lang="nl-NL" dirty="0" smtClean="0"/>
              <a:t>op basis van parkeermetingen;</a:t>
            </a:r>
          </a:p>
          <a:p>
            <a:r>
              <a:rPr lang="nl-NL" dirty="0" smtClean="0"/>
              <a:t>Doorkijk </a:t>
            </a:r>
            <a:r>
              <a:rPr lang="nl-NL" dirty="0" smtClean="0"/>
              <a:t>scenario’s parkeerbalans 2025</a:t>
            </a:r>
          </a:p>
          <a:p>
            <a:pPr lvl="1"/>
            <a:r>
              <a:rPr lang="nl-NL" dirty="0" smtClean="0"/>
              <a:t>Toekomstige wijzigingen in parkeeraanbod binnenstad Venlo;</a:t>
            </a:r>
          </a:p>
          <a:p>
            <a:pPr lvl="1"/>
            <a:r>
              <a:rPr lang="nl-NL" dirty="0" smtClean="0"/>
              <a:t>Wijzigingen </a:t>
            </a:r>
            <a:r>
              <a:rPr lang="nl-NL" dirty="0" smtClean="0"/>
              <a:t>in functieaanbod </a:t>
            </a:r>
            <a:r>
              <a:rPr lang="nl-NL" dirty="0" smtClean="0"/>
              <a:t>binnenstad (theoretische inzicht </a:t>
            </a:r>
            <a:r>
              <a:rPr lang="nl-NL" dirty="0" err="1" smtClean="0"/>
              <a:t>obv</a:t>
            </a:r>
            <a:r>
              <a:rPr lang="nl-NL" dirty="0" smtClean="0"/>
              <a:t> parkeernormen);</a:t>
            </a:r>
            <a:endParaRPr lang="nl-NL" dirty="0" smtClean="0"/>
          </a:p>
          <a:p>
            <a:r>
              <a:rPr lang="nl-NL" dirty="0" smtClean="0"/>
              <a:t>Resultaat: 3 scenario’s toekomst binnenstad Venlo (vb. ‘worst-case’, ‘reëel’, ‘best-case’), o.b.v. trendanalyse en ontwikkelingen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620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Planning onderzoeksmomenten (veldwerk)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Inzet reservedagen = doorschuiven einddatum</a:t>
            </a:r>
          </a:p>
          <a:p>
            <a:r>
              <a:rPr lang="nl-NL" dirty="0" smtClean="0"/>
              <a:t>Presentatie onderzoekresultaten werkgroep (begin mei)</a:t>
            </a:r>
          </a:p>
          <a:p>
            <a:r>
              <a:rPr lang="nl-NL" dirty="0" smtClean="0"/>
              <a:t>Opleveren rapportage: Uiterlijk 12 mei 2015</a:t>
            </a:r>
          </a:p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25216" r="8737" b="37688"/>
          <a:stretch/>
        </p:blipFill>
        <p:spPr bwMode="auto">
          <a:xfrm>
            <a:off x="1222218" y="2363478"/>
            <a:ext cx="8709433" cy="220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441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Doorkijk/analyse (parkeer)positie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Landelijke en regionale trends en ontwikkelingen</a:t>
            </a:r>
          </a:p>
          <a:p>
            <a:pPr lvl="1"/>
            <a:r>
              <a:rPr lang="nl-NL" dirty="0" smtClean="0"/>
              <a:t>Parkeergerelateerde ontwikkelingen</a:t>
            </a:r>
          </a:p>
          <a:p>
            <a:pPr lvl="1"/>
            <a:r>
              <a:rPr lang="nl-NL" dirty="0" smtClean="0"/>
              <a:t>Detailhandel Nederland: ‘De winkelier van de toekomst’</a:t>
            </a:r>
          </a:p>
          <a:p>
            <a:r>
              <a:rPr lang="nl-NL" dirty="0" smtClean="0"/>
              <a:t>Zit </a:t>
            </a:r>
            <a:r>
              <a:rPr lang="nl-NL" dirty="0" smtClean="0"/>
              <a:t>Venlo in de lift of is er sprake van krimp</a:t>
            </a:r>
          </a:p>
          <a:p>
            <a:r>
              <a:rPr lang="nl-NL" dirty="0" smtClean="0"/>
              <a:t>Effecten en consequenties van scenario’s parkeerbalans</a:t>
            </a:r>
          </a:p>
          <a:p>
            <a:endParaRPr lang="nl-NL" dirty="0"/>
          </a:p>
          <a:p>
            <a:r>
              <a:rPr lang="nl-NL" dirty="0" smtClean="0"/>
              <a:t>Presentatie en conclusie onderzoeksresultaten</a:t>
            </a:r>
          </a:p>
        </p:txBody>
      </p:sp>
    </p:spTree>
    <p:extLst>
      <p:ext uri="{BB962C8B-B14F-4D97-AF65-F5344CB8AC3E}">
        <p14:creationId xmlns:p14="http://schemas.microsoft.com/office/powerpoint/2010/main" val="2577049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5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Onderdelen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Parkeerdruk-/parkeerduurmeting</a:t>
            </a:r>
          </a:p>
          <a:p>
            <a:r>
              <a:rPr lang="nl-NL" dirty="0" smtClean="0"/>
              <a:t>Parkeermotieven onderzoek</a:t>
            </a:r>
          </a:p>
          <a:p>
            <a:r>
              <a:rPr lang="nl-NL" dirty="0" smtClean="0"/>
              <a:t>Fietsparkeren onderzoek</a:t>
            </a:r>
          </a:p>
          <a:p>
            <a:r>
              <a:rPr lang="nl-NL" dirty="0" smtClean="0"/>
              <a:t>Analyse onderzoeksresultaten</a:t>
            </a:r>
          </a:p>
          <a:p>
            <a:r>
              <a:rPr lang="nl-NL" dirty="0" smtClean="0"/>
              <a:t>Parkeerbalans </a:t>
            </a:r>
          </a:p>
          <a:p>
            <a:r>
              <a:rPr lang="nl-NL" dirty="0" smtClean="0"/>
              <a:t>Planning onderzoeken</a:t>
            </a:r>
          </a:p>
          <a:p>
            <a:r>
              <a:rPr lang="nl-NL" dirty="0" smtClean="0"/>
              <a:t>Doorkijk/analyse (parkeer)positie centrum Venlo i.r.t. trends en ontwikkelingen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97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Parkeerdruk-/parkeerduurmeting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Capaciteitsmeting </a:t>
            </a:r>
            <a:endParaRPr lang="nl-NL" dirty="0"/>
          </a:p>
          <a:p>
            <a:r>
              <a:rPr lang="nl-NL" dirty="0" smtClean="0"/>
              <a:t>Bezettingsmeting</a:t>
            </a:r>
          </a:p>
          <a:p>
            <a:r>
              <a:rPr lang="nl-NL" dirty="0" smtClean="0"/>
              <a:t>Parkeermotief en parkeerduur</a:t>
            </a:r>
            <a:endParaRPr lang="nl-NL" dirty="0"/>
          </a:p>
          <a:p>
            <a:r>
              <a:rPr lang="nl-NL" dirty="0" smtClean="0"/>
              <a:t>Meetmomenten, speciale dagen, reserve dagen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5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Uitgangspunten parkeermeting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Onderzoek op representatieve momenten;</a:t>
            </a:r>
          </a:p>
          <a:p>
            <a:pPr lvl="1"/>
            <a:r>
              <a:rPr lang="nl-NL" dirty="0" smtClean="0"/>
              <a:t>Reguliere doordeweekse dag (dinsdag);</a:t>
            </a:r>
          </a:p>
          <a:p>
            <a:pPr lvl="1"/>
            <a:r>
              <a:rPr lang="nl-NL" dirty="0" smtClean="0"/>
              <a:t>Koopavond;</a:t>
            </a:r>
          </a:p>
          <a:p>
            <a:pPr lvl="1"/>
            <a:r>
              <a:rPr lang="nl-NL" dirty="0" smtClean="0"/>
              <a:t>Zaterdag;</a:t>
            </a:r>
          </a:p>
          <a:p>
            <a:pPr lvl="1"/>
            <a:r>
              <a:rPr lang="nl-NL" dirty="0" smtClean="0"/>
              <a:t>Koopzondag;</a:t>
            </a:r>
          </a:p>
          <a:p>
            <a:pPr lvl="1"/>
            <a:r>
              <a:rPr lang="nl-NL" dirty="0" smtClean="0"/>
              <a:t>Duitse feestdag.</a:t>
            </a:r>
          </a:p>
          <a:p>
            <a:r>
              <a:rPr lang="nl-NL" dirty="0" smtClean="0"/>
              <a:t>Maatgevende dagen;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27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Parkeerprotocol – vaststellen bezetting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Onderscheid in categorieën parkeerplaatsen:</a:t>
            </a:r>
          </a:p>
          <a:p>
            <a:pPr lvl="1"/>
            <a:r>
              <a:rPr lang="nl-NL" dirty="0" smtClean="0"/>
              <a:t>Betaald/ </a:t>
            </a:r>
            <a:r>
              <a:rPr lang="nl-NL" dirty="0"/>
              <a:t>v</a:t>
            </a:r>
            <a:r>
              <a:rPr lang="nl-NL" dirty="0" smtClean="0"/>
              <a:t>ergunning parkeren;</a:t>
            </a:r>
          </a:p>
          <a:p>
            <a:pPr lvl="1"/>
            <a:r>
              <a:rPr lang="nl-NL" dirty="0" smtClean="0"/>
              <a:t>Gratis parkeerplaatsen (gemarkeerd en ongemarkeerd);</a:t>
            </a:r>
          </a:p>
          <a:p>
            <a:pPr lvl="1"/>
            <a:r>
              <a:rPr lang="nl-NL" dirty="0" smtClean="0"/>
              <a:t>Invalide parkeerplaatsen;</a:t>
            </a:r>
          </a:p>
          <a:p>
            <a:pPr lvl="1"/>
            <a:r>
              <a:rPr lang="nl-NL" dirty="0" smtClean="0"/>
              <a:t>Laad- en losplaatsen;</a:t>
            </a:r>
          </a:p>
          <a:p>
            <a:pPr lvl="1"/>
            <a:r>
              <a:rPr lang="nl-NL" dirty="0" smtClean="0"/>
              <a:t>Gereserveerde parkeerplaatsen.</a:t>
            </a:r>
          </a:p>
          <a:p>
            <a:r>
              <a:rPr lang="nl-NL" dirty="0" smtClean="0"/>
              <a:t>Onderscheid in categorieën parkeerbezetting:</a:t>
            </a:r>
          </a:p>
          <a:p>
            <a:pPr lvl="1"/>
            <a:r>
              <a:rPr lang="nl-NL" dirty="0" smtClean="0"/>
              <a:t>Goed geparkeerd;</a:t>
            </a:r>
          </a:p>
          <a:p>
            <a:pPr lvl="1"/>
            <a:r>
              <a:rPr lang="nl-NL" dirty="0" smtClean="0"/>
              <a:t>Fout geparkeerd;</a:t>
            </a:r>
          </a:p>
          <a:p>
            <a:pPr lvl="1"/>
            <a:r>
              <a:rPr lang="nl-NL" dirty="0" smtClean="0"/>
              <a:t>Parkeerplaats onbereikbaar (obstakel).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861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Parkeerprotocol – parkeermotief/-duur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Registratie kentekens op 3 momenten;</a:t>
            </a:r>
          </a:p>
          <a:p>
            <a:r>
              <a:rPr lang="nl-NL" dirty="0" smtClean="0"/>
              <a:t>Registratie aanwezigheid parkeerrecht in binnenstad (vergunning/parkeerticket/kenteken);</a:t>
            </a:r>
          </a:p>
          <a:p>
            <a:r>
              <a:rPr lang="nl-NL" dirty="0" smtClean="0"/>
              <a:t>Inzicht in parkeerduur bezoekers binnenstad door analyse parkeermanagementsystemen (gekochte parkeertijd);</a:t>
            </a:r>
          </a:p>
          <a:p>
            <a:endParaRPr lang="nl-NL" dirty="0"/>
          </a:p>
          <a:p>
            <a:r>
              <a:rPr lang="nl-NL" dirty="0" smtClean="0"/>
              <a:t>Inzicht in parkeer-/bezoekmotief door uitvoeren face-</a:t>
            </a:r>
            <a:r>
              <a:rPr lang="nl-NL" dirty="0" err="1" smtClean="0"/>
              <a:t>to</a:t>
            </a:r>
            <a:r>
              <a:rPr lang="nl-NL" dirty="0" smtClean="0"/>
              <a:t>-face </a:t>
            </a:r>
            <a:r>
              <a:rPr lang="nl-NL" dirty="0"/>
              <a:t>enquêtes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22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Gebiedsindeling parkeermeting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Onderzoeksgebied</a:t>
            </a:r>
          </a:p>
          <a:p>
            <a:pPr marL="0" indent="0">
              <a:buNone/>
            </a:pPr>
            <a:r>
              <a:rPr lang="nl-NL" dirty="0" smtClean="0"/>
              <a:t>(centrum + schil)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27" y="1528256"/>
            <a:ext cx="4487646" cy="506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Gebiedsindeling parkeermeting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Onderzoeksgebied</a:t>
            </a:r>
          </a:p>
          <a:p>
            <a:pPr marL="0" indent="0">
              <a:buNone/>
            </a:pPr>
            <a:r>
              <a:rPr lang="nl-NL" dirty="0" smtClean="0"/>
              <a:t>(deelgebieden centrum)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22" y="1620570"/>
            <a:ext cx="4553821" cy="50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48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Parkeermotieven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Face-</a:t>
            </a:r>
            <a:r>
              <a:rPr lang="nl-NL" dirty="0" err="1" smtClean="0"/>
              <a:t>to</a:t>
            </a:r>
            <a:r>
              <a:rPr lang="nl-NL" dirty="0" smtClean="0"/>
              <a:t>-face enquêtes op locatie (4 enquêtes)</a:t>
            </a:r>
          </a:p>
          <a:p>
            <a:pPr lvl="1"/>
            <a:r>
              <a:rPr lang="nl-NL" dirty="0" smtClean="0"/>
              <a:t>Wanneer: Representatieve zaterdag</a:t>
            </a:r>
            <a:endParaRPr lang="nl-NL" dirty="0"/>
          </a:p>
          <a:p>
            <a:pPr lvl="1"/>
            <a:r>
              <a:rPr lang="nl-NL" dirty="0" smtClean="0"/>
              <a:t>Waar: Verspreid over 4 locaties in de binnenstad </a:t>
            </a:r>
            <a:r>
              <a:rPr lang="nl-NL" dirty="0" smtClean="0">
                <a:solidFill>
                  <a:srgbClr val="FF0000"/>
                </a:solidFill>
              </a:rPr>
              <a:t>[kaart locaties bijvoegen]</a:t>
            </a:r>
            <a:endParaRPr lang="nl-NL" dirty="0">
              <a:solidFill>
                <a:srgbClr val="FF0000"/>
              </a:solidFill>
            </a:endParaRPr>
          </a:p>
          <a:p>
            <a:pPr lvl="1"/>
            <a:r>
              <a:rPr lang="nl-NL" dirty="0" smtClean="0"/>
              <a:t>Inzicht in kenmerken bezoeker, parkeer- en bestedingsmotief, wensen/bezwaren op gebied van fiets-/</a:t>
            </a:r>
            <a:r>
              <a:rPr lang="nl-NL" dirty="0" err="1" smtClean="0"/>
              <a:t>autoparkeren</a:t>
            </a:r>
            <a:endParaRPr lang="nl-NL" dirty="0"/>
          </a:p>
          <a:p>
            <a:r>
              <a:rPr lang="nl-NL" dirty="0" smtClean="0"/>
              <a:t>Vragenlijst </a:t>
            </a:r>
            <a:r>
              <a:rPr lang="nl-NL" dirty="0" smtClean="0">
                <a:solidFill>
                  <a:srgbClr val="FF0000"/>
                </a:solidFill>
              </a:rPr>
              <a:t>[bijvoegen</a:t>
            </a:r>
            <a:r>
              <a:rPr lang="nl-NL" dirty="0">
                <a:solidFill>
                  <a:srgbClr val="FF0000"/>
                </a:solidFill>
              </a:rPr>
              <a:t>]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Briefing enquêteurs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114586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1" id="{94B829BB-3A05-42AD-A13A-587B19196348}" vid="{D826BB0E-C42E-406B-8905-70070260510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437</Words>
  <Application>Microsoft Office PowerPoint</Application>
  <PresentationFormat>Aangepast</PresentationFormat>
  <Paragraphs>129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Parkeeronderzoek Venlo</vt:lpstr>
      <vt:lpstr>Onderdelen  </vt:lpstr>
      <vt:lpstr>Parkeerdruk-/parkeerduurmeting</vt:lpstr>
      <vt:lpstr>Uitgangspunten parkeermeting</vt:lpstr>
      <vt:lpstr>Parkeerprotocol – vaststellen bezetting</vt:lpstr>
      <vt:lpstr>Parkeerprotocol – parkeermotief/-duur</vt:lpstr>
      <vt:lpstr>Gebiedsindeling parkeermeting</vt:lpstr>
      <vt:lpstr>Gebiedsindeling parkeermeting</vt:lpstr>
      <vt:lpstr>Parkeermotieven onderzoek</vt:lpstr>
      <vt:lpstr>Fietsparkeren</vt:lpstr>
      <vt:lpstr>Analyse onderzoeksresultaten</vt:lpstr>
      <vt:lpstr>Dynamische parkeerbalans binnenstad</vt:lpstr>
      <vt:lpstr>Parkeerbalans</vt:lpstr>
      <vt:lpstr>Planning </vt:lpstr>
      <vt:lpstr>Doorkijk/analyse (parkeer)positie</vt:lpstr>
      <vt:lpstr>Vragen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van Loon</dc:creator>
  <cp:lastModifiedBy>Rogier</cp:lastModifiedBy>
  <cp:revision>159</cp:revision>
  <cp:lastPrinted>2015-02-27T10:55:06Z</cp:lastPrinted>
  <dcterms:created xsi:type="dcterms:W3CDTF">2014-09-11T10:09:49Z</dcterms:created>
  <dcterms:modified xsi:type="dcterms:W3CDTF">2015-03-04T21:56:50Z</dcterms:modified>
</cp:coreProperties>
</file>